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Layouts/slideLayout4.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3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diagrams/layout3.xml" ContentType="application/vnd.openxmlformats-officedocument.drawingml.diagramLayout+xml"/>
  <Override PartName="/ppt/diagrams/drawing2.xml" ContentType="application/vnd.ms-office.drawingml.diagramDrawing+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colors3.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quickStyle1.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colors4.xml" ContentType="application/vnd.openxmlformats-officedocument.drawingml.diagramColors+xml"/>
  <Override PartName="/ppt/diagrams/layout1.xml" ContentType="application/vnd.openxmlformats-officedocument.drawingml.diagramLayout+xml"/>
  <Override PartName="/ppt/diagrams/quickStyle2.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quickStyle5.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4"/>
  </p:notesMasterIdLst>
  <p:sldIdLst>
    <p:sldId id="279" r:id="rId2"/>
    <p:sldId id="257" r:id="rId3"/>
    <p:sldId id="280" r:id="rId4"/>
    <p:sldId id="281" r:id="rId5"/>
    <p:sldId id="312" r:id="rId6"/>
    <p:sldId id="313" r:id="rId7"/>
    <p:sldId id="283" r:id="rId8"/>
    <p:sldId id="261" r:id="rId9"/>
    <p:sldId id="258" r:id="rId10"/>
    <p:sldId id="308" r:id="rId11"/>
    <p:sldId id="287" r:id="rId12"/>
    <p:sldId id="288" r:id="rId13"/>
    <p:sldId id="289" r:id="rId14"/>
    <p:sldId id="290" r:id="rId15"/>
    <p:sldId id="307" r:id="rId16"/>
    <p:sldId id="291" r:id="rId17"/>
    <p:sldId id="292" r:id="rId18"/>
    <p:sldId id="293" r:id="rId19"/>
    <p:sldId id="309" r:id="rId20"/>
    <p:sldId id="294" r:id="rId21"/>
    <p:sldId id="295" r:id="rId22"/>
    <p:sldId id="264" r:id="rId23"/>
    <p:sldId id="296" r:id="rId24"/>
    <p:sldId id="297" r:id="rId25"/>
    <p:sldId id="298" r:id="rId26"/>
    <p:sldId id="299" r:id="rId27"/>
    <p:sldId id="260" r:id="rId28"/>
    <p:sldId id="300" r:id="rId29"/>
    <p:sldId id="277" r:id="rId30"/>
    <p:sldId id="301" r:id="rId31"/>
    <p:sldId id="302" r:id="rId32"/>
    <p:sldId id="274" r:id="rId33"/>
    <p:sldId id="303" r:id="rId34"/>
    <p:sldId id="304" r:id="rId35"/>
    <p:sldId id="275" r:id="rId36"/>
    <p:sldId id="311" r:id="rId37"/>
    <p:sldId id="271" r:id="rId38"/>
    <p:sldId id="286" r:id="rId39"/>
    <p:sldId id="314" r:id="rId40"/>
    <p:sldId id="263" r:id="rId41"/>
    <p:sldId id="278" r:id="rId42"/>
    <p:sldId id="273" r:id="rId43"/>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7" autoAdjust="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7B2DB-82D9-40E3-BD44-B858E9FF9D93}"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21CC028-07B2-447E-9764-9B580CD1547D}">
      <dgm:prSet phldrT="[Text]"/>
      <dgm:spPr>
        <a:solidFill>
          <a:schemeClr val="accent2"/>
        </a:solidFill>
      </dgm:spPr>
      <dgm:t>
        <a:bodyPr/>
        <a:lstStyle/>
        <a:p>
          <a:r>
            <a:rPr lang="en-US" dirty="0" smtClean="0"/>
            <a:t>Corroboration</a:t>
          </a:r>
          <a:endParaRPr lang="en-US" dirty="0"/>
        </a:p>
      </dgm:t>
    </dgm:pt>
    <dgm:pt modelId="{F6138AC6-B1FF-43CE-9673-1579170C9B4B}" type="parTrans" cxnId="{5B77B3F4-D0E6-4585-A10E-2DE57547EAF4}">
      <dgm:prSet/>
      <dgm:spPr/>
      <dgm:t>
        <a:bodyPr/>
        <a:lstStyle/>
        <a:p>
          <a:endParaRPr lang="en-US"/>
        </a:p>
      </dgm:t>
    </dgm:pt>
    <dgm:pt modelId="{48DCA2F0-6C35-4BFC-B435-CCD28686BFE7}" type="sibTrans" cxnId="{5B77B3F4-D0E6-4585-A10E-2DE57547EAF4}">
      <dgm:prSet/>
      <dgm:spPr/>
      <dgm:t>
        <a:bodyPr/>
        <a:lstStyle/>
        <a:p>
          <a:endParaRPr lang="en-US"/>
        </a:p>
      </dgm:t>
    </dgm:pt>
    <dgm:pt modelId="{3C8877B6-6F84-4380-826B-02B0A13EF471}">
      <dgm:prSet phldrT="[Text]"/>
      <dgm:spPr>
        <a:solidFill>
          <a:schemeClr val="accent4"/>
        </a:solidFill>
      </dgm:spPr>
      <dgm:t>
        <a:bodyPr/>
        <a:lstStyle/>
        <a:p>
          <a:r>
            <a:rPr lang="en-US" dirty="0" smtClean="0"/>
            <a:t>Context</a:t>
          </a:r>
          <a:endParaRPr lang="en-US" dirty="0"/>
        </a:p>
      </dgm:t>
    </dgm:pt>
    <dgm:pt modelId="{B66A0195-574D-49DC-9AE4-9AFAF251F9D2}" type="parTrans" cxnId="{4250BBF1-4FD9-4491-85FE-5127EB569A3C}">
      <dgm:prSet/>
      <dgm:spPr/>
      <dgm:t>
        <a:bodyPr/>
        <a:lstStyle/>
        <a:p>
          <a:endParaRPr lang="en-US"/>
        </a:p>
      </dgm:t>
    </dgm:pt>
    <dgm:pt modelId="{2A447C7D-972F-4783-A235-1D94ECD4A6B8}" type="sibTrans" cxnId="{4250BBF1-4FD9-4491-85FE-5127EB569A3C}">
      <dgm:prSet/>
      <dgm:spPr/>
      <dgm:t>
        <a:bodyPr/>
        <a:lstStyle/>
        <a:p>
          <a:endParaRPr lang="en-US"/>
        </a:p>
      </dgm:t>
    </dgm:pt>
    <dgm:pt modelId="{146B722C-0BFA-4D4F-8C58-74F0EE724FF4}">
      <dgm:prSet phldrT="[Text]"/>
      <dgm:spPr>
        <a:solidFill>
          <a:schemeClr val="accent5"/>
        </a:solidFill>
      </dgm:spPr>
      <dgm:t>
        <a:bodyPr/>
        <a:lstStyle/>
        <a:p>
          <a:r>
            <a:rPr lang="en-US" dirty="0" smtClean="0"/>
            <a:t>Credibility</a:t>
          </a:r>
          <a:endParaRPr lang="en-US" dirty="0"/>
        </a:p>
      </dgm:t>
    </dgm:pt>
    <dgm:pt modelId="{C7E4B58A-126E-47ED-9F0E-3AE8BAEE776D}" type="parTrans" cxnId="{F0C3D5B0-30E0-405E-9AE4-43CEDB09789C}">
      <dgm:prSet/>
      <dgm:spPr/>
      <dgm:t>
        <a:bodyPr/>
        <a:lstStyle/>
        <a:p>
          <a:endParaRPr lang="en-US"/>
        </a:p>
      </dgm:t>
    </dgm:pt>
    <dgm:pt modelId="{17606489-77AD-4DE9-9AA3-DC2F64D42C7A}" type="sibTrans" cxnId="{F0C3D5B0-30E0-405E-9AE4-43CEDB09789C}">
      <dgm:prSet/>
      <dgm:spPr/>
      <dgm:t>
        <a:bodyPr/>
        <a:lstStyle/>
        <a:p>
          <a:endParaRPr lang="en-US"/>
        </a:p>
      </dgm:t>
    </dgm:pt>
    <dgm:pt modelId="{BD62D250-7995-485B-A307-D4365A6E50C5}" type="pres">
      <dgm:prSet presAssocID="{C7F7B2DB-82D9-40E3-BD44-B858E9FF9D93}" presName="Name0" presStyleCnt="0">
        <dgm:presLayoutVars>
          <dgm:dir/>
          <dgm:resizeHandles val="exact"/>
        </dgm:presLayoutVars>
      </dgm:prSet>
      <dgm:spPr/>
    </dgm:pt>
    <dgm:pt modelId="{1174D80A-267E-48F2-8923-05F4F3C962B7}" type="pres">
      <dgm:prSet presAssocID="{C7F7B2DB-82D9-40E3-BD44-B858E9FF9D93}" presName="vNodes" presStyleCnt="0"/>
      <dgm:spPr/>
    </dgm:pt>
    <dgm:pt modelId="{7F607574-E70A-422E-B255-34ABB3801228}" type="pres">
      <dgm:prSet presAssocID="{B21CC028-07B2-447E-9764-9B580CD1547D}" presName="node" presStyleLbl="node1" presStyleIdx="0" presStyleCnt="3">
        <dgm:presLayoutVars>
          <dgm:bulletEnabled val="1"/>
        </dgm:presLayoutVars>
      </dgm:prSet>
      <dgm:spPr/>
      <dgm:t>
        <a:bodyPr/>
        <a:lstStyle/>
        <a:p>
          <a:endParaRPr lang="en-US"/>
        </a:p>
      </dgm:t>
    </dgm:pt>
    <dgm:pt modelId="{7D323B9A-78D5-4C39-ACA2-19CC278FAD05}" type="pres">
      <dgm:prSet presAssocID="{48DCA2F0-6C35-4BFC-B435-CCD28686BFE7}" presName="spacerT" presStyleCnt="0"/>
      <dgm:spPr/>
    </dgm:pt>
    <dgm:pt modelId="{E53D9997-C5EB-425B-AE01-2EC5CBF27576}" type="pres">
      <dgm:prSet presAssocID="{48DCA2F0-6C35-4BFC-B435-CCD28686BFE7}" presName="sibTrans" presStyleLbl="sibTrans2D1" presStyleIdx="0" presStyleCnt="2"/>
      <dgm:spPr/>
      <dgm:t>
        <a:bodyPr/>
        <a:lstStyle/>
        <a:p>
          <a:endParaRPr lang="en-US"/>
        </a:p>
      </dgm:t>
    </dgm:pt>
    <dgm:pt modelId="{E1F54AEF-8DFA-408A-836E-F4610D2AB89D}" type="pres">
      <dgm:prSet presAssocID="{48DCA2F0-6C35-4BFC-B435-CCD28686BFE7}" presName="spacerB" presStyleCnt="0"/>
      <dgm:spPr/>
    </dgm:pt>
    <dgm:pt modelId="{BB1ACF6B-51E7-40C6-9021-A552B75F92BB}" type="pres">
      <dgm:prSet presAssocID="{3C8877B6-6F84-4380-826B-02B0A13EF471}" presName="node" presStyleLbl="node1" presStyleIdx="1" presStyleCnt="3">
        <dgm:presLayoutVars>
          <dgm:bulletEnabled val="1"/>
        </dgm:presLayoutVars>
      </dgm:prSet>
      <dgm:spPr/>
      <dgm:t>
        <a:bodyPr/>
        <a:lstStyle/>
        <a:p>
          <a:endParaRPr lang="en-US"/>
        </a:p>
      </dgm:t>
    </dgm:pt>
    <dgm:pt modelId="{FA85264E-1D49-43B1-A6A0-60CF1BD5A238}" type="pres">
      <dgm:prSet presAssocID="{C7F7B2DB-82D9-40E3-BD44-B858E9FF9D93}" presName="sibTransLast" presStyleLbl="sibTrans2D1" presStyleIdx="1" presStyleCnt="2"/>
      <dgm:spPr/>
      <dgm:t>
        <a:bodyPr/>
        <a:lstStyle/>
        <a:p>
          <a:endParaRPr lang="en-US"/>
        </a:p>
      </dgm:t>
    </dgm:pt>
    <dgm:pt modelId="{64CD4582-F8F5-4157-9A4F-5E393EFB27D8}" type="pres">
      <dgm:prSet presAssocID="{C7F7B2DB-82D9-40E3-BD44-B858E9FF9D93}" presName="connectorText" presStyleLbl="sibTrans2D1" presStyleIdx="1" presStyleCnt="2"/>
      <dgm:spPr/>
      <dgm:t>
        <a:bodyPr/>
        <a:lstStyle/>
        <a:p>
          <a:endParaRPr lang="en-US"/>
        </a:p>
      </dgm:t>
    </dgm:pt>
    <dgm:pt modelId="{B70C1853-26C5-4CB2-A096-CB2DB1020CB3}" type="pres">
      <dgm:prSet presAssocID="{C7F7B2DB-82D9-40E3-BD44-B858E9FF9D93}" presName="lastNode" presStyleLbl="node1" presStyleIdx="2" presStyleCnt="3">
        <dgm:presLayoutVars>
          <dgm:bulletEnabled val="1"/>
        </dgm:presLayoutVars>
      </dgm:prSet>
      <dgm:spPr/>
      <dgm:t>
        <a:bodyPr/>
        <a:lstStyle/>
        <a:p>
          <a:endParaRPr lang="en-US"/>
        </a:p>
      </dgm:t>
    </dgm:pt>
  </dgm:ptLst>
  <dgm:cxnLst>
    <dgm:cxn modelId="{4250BBF1-4FD9-4491-85FE-5127EB569A3C}" srcId="{C7F7B2DB-82D9-40E3-BD44-B858E9FF9D93}" destId="{3C8877B6-6F84-4380-826B-02B0A13EF471}" srcOrd="1" destOrd="0" parTransId="{B66A0195-574D-49DC-9AE4-9AFAF251F9D2}" sibTransId="{2A447C7D-972F-4783-A235-1D94ECD4A6B8}"/>
    <dgm:cxn modelId="{2B9C0703-8833-4D16-8836-9D80C0877324}" type="presOf" srcId="{2A447C7D-972F-4783-A235-1D94ECD4A6B8}" destId="{FA85264E-1D49-43B1-A6A0-60CF1BD5A238}" srcOrd="0" destOrd="0" presId="urn:microsoft.com/office/officeart/2005/8/layout/equation2"/>
    <dgm:cxn modelId="{B0831277-B376-471F-B01A-71DE5B56BBCE}" type="presOf" srcId="{2A447C7D-972F-4783-A235-1D94ECD4A6B8}" destId="{64CD4582-F8F5-4157-9A4F-5E393EFB27D8}" srcOrd="1" destOrd="0" presId="urn:microsoft.com/office/officeart/2005/8/layout/equation2"/>
    <dgm:cxn modelId="{56193E29-4325-481B-8620-CA02B0658589}" type="presOf" srcId="{C7F7B2DB-82D9-40E3-BD44-B858E9FF9D93}" destId="{BD62D250-7995-485B-A307-D4365A6E50C5}" srcOrd="0" destOrd="0" presId="urn:microsoft.com/office/officeart/2005/8/layout/equation2"/>
    <dgm:cxn modelId="{5B77B3F4-D0E6-4585-A10E-2DE57547EAF4}" srcId="{C7F7B2DB-82D9-40E3-BD44-B858E9FF9D93}" destId="{B21CC028-07B2-447E-9764-9B580CD1547D}" srcOrd="0" destOrd="0" parTransId="{F6138AC6-B1FF-43CE-9673-1579170C9B4B}" sibTransId="{48DCA2F0-6C35-4BFC-B435-CCD28686BFE7}"/>
    <dgm:cxn modelId="{2B8C668E-C9FE-4252-91D5-4165CFEB8AF3}" type="presOf" srcId="{48DCA2F0-6C35-4BFC-B435-CCD28686BFE7}" destId="{E53D9997-C5EB-425B-AE01-2EC5CBF27576}" srcOrd="0" destOrd="0" presId="urn:microsoft.com/office/officeart/2005/8/layout/equation2"/>
    <dgm:cxn modelId="{F0C3D5B0-30E0-405E-9AE4-43CEDB09789C}" srcId="{C7F7B2DB-82D9-40E3-BD44-B858E9FF9D93}" destId="{146B722C-0BFA-4D4F-8C58-74F0EE724FF4}" srcOrd="2" destOrd="0" parTransId="{C7E4B58A-126E-47ED-9F0E-3AE8BAEE776D}" sibTransId="{17606489-77AD-4DE9-9AA3-DC2F64D42C7A}"/>
    <dgm:cxn modelId="{818A519D-0BD0-436C-BEC7-999FE73ED7B3}" type="presOf" srcId="{146B722C-0BFA-4D4F-8C58-74F0EE724FF4}" destId="{B70C1853-26C5-4CB2-A096-CB2DB1020CB3}" srcOrd="0" destOrd="0" presId="urn:microsoft.com/office/officeart/2005/8/layout/equation2"/>
    <dgm:cxn modelId="{7D2574AB-E3B5-4811-A7F5-2A9346D1C92F}" type="presOf" srcId="{B21CC028-07B2-447E-9764-9B580CD1547D}" destId="{7F607574-E70A-422E-B255-34ABB3801228}" srcOrd="0" destOrd="0" presId="urn:microsoft.com/office/officeart/2005/8/layout/equation2"/>
    <dgm:cxn modelId="{2D0FA442-CB17-455A-9B16-C38FD0E5A8E2}" type="presOf" srcId="{3C8877B6-6F84-4380-826B-02B0A13EF471}" destId="{BB1ACF6B-51E7-40C6-9021-A552B75F92BB}" srcOrd="0" destOrd="0" presId="urn:microsoft.com/office/officeart/2005/8/layout/equation2"/>
    <dgm:cxn modelId="{D32EE009-11DD-4610-AD38-925151B8BB00}" type="presParOf" srcId="{BD62D250-7995-485B-A307-D4365A6E50C5}" destId="{1174D80A-267E-48F2-8923-05F4F3C962B7}" srcOrd="0" destOrd="0" presId="urn:microsoft.com/office/officeart/2005/8/layout/equation2"/>
    <dgm:cxn modelId="{94EB21B4-C975-4863-AF31-C6B0296358AF}" type="presParOf" srcId="{1174D80A-267E-48F2-8923-05F4F3C962B7}" destId="{7F607574-E70A-422E-B255-34ABB3801228}" srcOrd="0" destOrd="0" presId="urn:microsoft.com/office/officeart/2005/8/layout/equation2"/>
    <dgm:cxn modelId="{E676882A-C64E-41A7-8B65-0910A44A93CB}" type="presParOf" srcId="{1174D80A-267E-48F2-8923-05F4F3C962B7}" destId="{7D323B9A-78D5-4C39-ACA2-19CC278FAD05}" srcOrd="1" destOrd="0" presId="urn:microsoft.com/office/officeart/2005/8/layout/equation2"/>
    <dgm:cxn modelId="{BD5431E5-0EFB-4379-926B-35C2F6858734}" type="presParOf" srcId="{1174D80A-267E-48F2-8923-05F4F3C962B7}" destId="{E53D9997-C5EB-425B-AE01-2EC5CBF27576}" srcOrd="2" destOrd="0" presId="urn:microsoft.com/office/officeart/2005/8/layout/equation2"/>
    <dgm:cxn modelId="{009A0142-1A6E-4FAC-A2A5-7A44B2A9CDB5}" type="presParOf" srcId="{1174D80A-267E-48F2-8923-05F4F3C962B7}" destId="{E1F54AEF-8DFA-408A-836E-F4610D2AB89D}" srcOrd="3" destOrd="0" presId="urn:microsoft.com/office/officeart/2005/8/layout/equation2"/>
    <dgm:cxn modelId="{9CB84F96-1AD4-4E84-BCC4-3E8D30706B56}" type="presParOf" srcId="{1174D80A-267E-48F2-8923-05F4F3C962B7}" destId="{BB1ACF6B-51E7-40C6-9021-A552B75F92BB}" srcOrd="4" destOrd="0" presId="urn:microsoft.com/office/officeart/2005/8/layout/equation2"/>
    <dgm:cxn modelId="{AF0007DD-FC93-462A-85DC-0FC9FA6A83E4}" type="presParOf" srcId="{BD62D250-7995-485B-A307-D4365A6E50C5}" destId="{FA85264E-1D49-43B1-A6A0-60CF1BD5A238}" srcOrd="1" destOrd="0" presId="urn:microsoft.com/office/officeart/2005/8/layout/equation2"/>
    <dgm:cxn modelId="{5E94A48E-1AE8-4941-9467-1CFE269E8999}" type="presParOf" srcId="{FA85264E-1D49-43B1-A6A0-60CF1BD5A238}" destId="{64CD4582-F8F5-4157-9A4F-5E393EFB27D8}" srcOrd="0" destOrd="0" presId="urn:microsoft.com/office/officeart/2005/8/layout/equation2"/>
    <dgm:cxn modelId="{963D12AF-EA19-4E5C-9FC3-797AE19927D7}" type="presParOf" srcId="{BD62D250-7995-485B-A307-D4365A6E50C5}" destId="{B70C1853-26C5-4CB2-A096-CB2DB1020CB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91CE92-7331-4C09-B74B-3DDFA993FB15}"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4F8774CC-D8F5-424C-8F24-C19F6ECBDF38}">
      <dgm:prSet phldrT="[Text]"/>
      <dgm:spPr/>
      <dgm:t>
        <a:bodyPr/>
        <a:lstStyle/>
        <a:p>
          <a:r>
            <a:rPr lang="en-US" dirty="0" smtClean="0"/>
            <a:t>Refugee/</a:t>
          </a:r>
        </a:p>
        <a:p>
          <a:r>
            <a:rPr lang="en-US" dirty="0" err="1" smtClean="0"/>
            <a:t>Asylee</a:t>
          </a:r>
          <a:endParaRPr lang="en-US" dirty="0"/>
        </a:p>
      </dgm:t>
    </dgm:pt>
    <dgm:pt modelId="{FD7FFF1C-49AB-4D94-9DF5-D88B57F4FBA0}" type="parTrans" cxnId="{074FF582-795B-4C04-9C60-3304E7956021}">
      <dgm:prSet/>
      <dgm:spPr/>
      <dgm:t>
        <a:bodyPr/>
        <a:lstStyle/>
        <a:p>
          <a:endParaRPr lang="en-US"/>
        </a:p>
      </dgm:t>
    </dgm:pt>
    <dgm:pt modelId="{49C8371A-F5AA-4880-9C05-CF33D6471FD6}" type="sibTrans" cxnId="{074FF582-795B-4C04-9C60-3304E7956021}">
      <dgm:prSet/>
      <dgm:spPr/>
      <dgm:t>
        <a:bodyPr/>
        <a:lstStyle/>
        <a:p>
          <a:endParaRPr lang="en-US"/>
        </a:p>
      </dgm:t>
    </dgm:pt>
    <dgm:pt modelId="{ADB6929B-67E7-408E-B864-6FCCC544C521}">
      <dgm:prSet phldrT="[Text]"/>
      <dgm:spPr/>
      <dgm:t>
        <a:bodyPr/>
        <a:lstStyle/>
        <a:p>
          <a:r>
            <a:rPr lang="en-US" dirty="0" smtClean="0"/>
            <a:t>Well-founded Fear</a:t>
          </a:r>
          <a:endParaRPr lang="en-US" dirty="0"/>
        </a:p>
      </dgm:t>
    </dgm:pt>
    <dgm:pt modelId="{121A0F98-A1A0-495A-A308-70732E679EA1}" type="parTrans" cxnId="{9BA96E4A-A7FD-4BD1-9597-0C4FAB74246A}">
      <dgm:prSet/>
      <dgm:spPr/>
      <dgm:t>
        <a:bodyPr/>
        <a:lstStyle/>
        <a:p>
          <a:endParaRPr lang="en-US"/>
        </a:p>
      </dgm:t>
    </dgm:pt>
    <dgm:pt modelId="{75057C9C-2A04-43BA-9E3E-40E9D9346D0F}" type="sibTrans" cxnId="{9BA96E4A-A7FD-4BD1-9597-0C4FAB74246A}">
      <dgm:prSet/>
      <dgm:spPr/>
      <dgm:t>
        <a:bodyPr/>
        <a:lstStyle/>
        <a:p>
          <a:endParaRPr lang="en-US"/>
        </a:p>
      </dgm:t>
    </dgm:pt>
    <dgm:pt modelId="{35261309-89CE-4962-9DB5-4BDC42247040}">
      <dgm:prSet phldrT="[Text]"/>
      <dgm:spPr/>
      <dgm:t>
        <a:bodyPr/>
        <a:lstStyle/>
        <a:p>
          <a:r>
            <a:rPr lang="en-US" dirty="0" smtClean="0"/>
            <a:t>Persecution</a:t>
          </a:r>
          <a:endParaRPr lang="en-US" dirty="0"/>
        </a:p>
      </dgm:t>
    </dgm:pt>
    <dgm:pt modelId="{88A65188-1F2D-4404-81E2-621245249074}" type="parTrans" cxnId="{AC75AB1D-EBFD-4EB3-9C69-01C0042B85D6}">
      <dgm:prSet/>
      <dgm:spPr/>
      <dgm:t>
        <a:bodyPr/>
        <a:lstStyle/>
        <a:p>
          <a:endParaRPr lang="en-US"/>
        </a:p>
      </dgm:t>
    </dgm:pt>
    <dgm:pt modelId="{4E8F5675-BBAD-4C5A-B6C6-DA031D9B01A8}" type="sibTrans" cxnId="{AC75AB1D-EBFD-4EB3-9C69-01C0042B85D6}">
      <dgm:prSet/>
      <dgm:spPr/>
      <dgm:t>
        <a:bodyPr/>
        <a:lstStyle/>
        <a:p>
          <a:endParaRPr lang="en-US"/>
        </a:p>
      </dgm:t>
    </dgm:pt>
    <dgm:pt modelId="{EAF13A8F-7437-416C-879E-02D68CA8923B}">
      <dgm:prSet phldrT="[Text]"/>
      <dgm:spPr/>
      <dgm:t>
        <a:bodyPr/>
        <a:lstStyle/>
        <a:p>
          <a:r>
            <a:rPr lang="en-US" dirty="0" smtClean="0"/>
            <a:t>On account of Race, Religion, Nationality, Social Group or Political Opinion</a:t>
          </a:r>
          <a:endParaRPr lang="en-US" dirty="0"/>
        </a:p>
      </dgm:t>
    </dgm:pt>
    <dgm:pt modelId="{F45D69B0-EF9C-42E4-BF90-132FC46E8E95}" type="parTrans" cxnId="{B92F3426-C2CF-464D-9362-2EA0ECCA6C79}">
      <dgm:prSet/>
      <dgm:spPr/>
      <dgm:t>
        <a:bodyPr/>
        <a:lstStyle/>
        <a:p>
          <a:endParaRPr lang="en-US"/>
        </a:p>
      </dgm:t>
    </dgm:pt>
    <dgm:pt modelId="{B0F9EAD8-3791-486B-A0C2-72E74E5836EA}" type="sibTrans" cxnId="{B92F3426-C2CF-464D-9362-2EA0ECCA6C79}">
      <dgm:prSet/>
      <dgm:spPr/>
      <dgm:t>
        <a:bodyPr/>
        <a:lstStyle/>
        <a:p>
          <a:endParaRPr lang="en-US"/>
        </a:p>
      </dgm:t>
    </dgm:pt>
    <dgm:pt modelId="{5FB802D9-C22F-47C8-8DA0-01AB9511AFDC}">
      <dgm:prSet phldrT="[Text]"/>
      <dgm:spPr/>
      <dgm:t>
        <a:bodyPr/>
        <a:lstStyle/>
        <a:p>
          <a:r>
            <a:rPr lang="en-US" dirty="0" smtClean="0"/>
            <a:t>No government protection</a:t>
          </a:r>
          <a:endParaRPr lang="en-US" dirty="0"/>
        </a:p>
      </dgm:t>
    </dgm:pt>
    <dgm:pt modelId="{00A32499-5CD9-404E-B066-2F2050DF807E}" type="parTrans" cxnId="{0A2D19CF-513F-4057-838C-E6F6F7A9707E}">
      <dgm:prSet/>
      <dgm:spPr/>
      <dgm:t>
        <a:bodyPr/>
        <a:lstStyle/>
        <a:p>
          <a:endParaRPr lang="en-US"/>
        </a:p>
      </dgm:t>
    </dgm:pt>
    <dgm:pt modelId="{659823EB-C847-4758-AD46-2B080C7BF314}" type="sibTrans" cxnId="{0A2D19CF-513F-4057-838C-E6F6F7A9707E}">
      <dgm:prSet/>
      <dgm:spPr/>
      <dgm:t>
        <a:bodyPr/>
        <a:lstStyle/>
        <a:p>
          <a:endParaRPr lang="en-US"/>
        </a:p>
      </dgm:t>
    </dgm:pt>
    <dgm:pt modelId="{2E7B1A3F-498D-4FCA-8D8C-D91BA484EE09}">
      <dgm:prSet phldrT="[Text]"/>
      <dgm:spPr/>
      <dgm:t>
        <a:bodyPr/>
        <a:lstStyle/>
        <a:p>
          <a:r>
            <a:rPr lang="en-US" dirty="0" smtClean="0"/>
            <a:t>Outside country of nationality</a:t>
          </a:r>
          <a:endParaRPr lang="en-US" dirty="0"/>
        </a:p>
      </dgm:t>
    </dgm:pt>
    <dgm:pt modelId="{DA91655C-F3DA-4383-83DC-3FBD17E63239}" type="parTrans" cxnId="{45B5136A-5AA9-4800-89BF-5029F201BA6A}">
      <dgm:prSet/>
      <dgm:spPr/>
      <dgm:t>
        <a:bodyPr/>
        <a:lstStyle/>
        <a:p>
          <a:endParaRPr lang="en-US"/>
        </a:p>
      </dgm:t>
    </dgm:pt>
    <dgm:pt modelId="{364EC438-9D85-4A86-A637-CDAFC1505AD6}" type="sibTrans" cxnId="{45B5136A-5AA9-4800-89BF-5029F201BA6A}">
      <dgm:prSet/>
      <dgm:spPr/>
      <dgm:t>
        <a:bodyPr/>
        <a:lstStyle/>
        <a:p>
          <a:endParaRPr lang="en-US"/>
        </a:p>
      </dgm:t>
    </dgm:pt>
    <dgm:pt modelId="{7C7B598D-0CDA-49E2-9454-76E1C53903D1}" type="pres">
      <dgm:prSet presAssocID="{A791CE92-7331-4C09-B74B-3DDFA993FB15}" presName="cycle" presStyleCnt="0">
        <dgm:presLayoutVars>
          <dgm:chMax val="1"/>
          <dgm:dir/>
          <dgm:animLvl val="ctr"/>
          <dgm:resizeHandles val="exact"/>
        </dgm:presLayoutVars>
      </dgm:prSet>
      <dgm:spPr/>
      <dgm:t>
        <a:bodyPr/>
        <a:lstStyle/>
        <a:p>
          <a:endParaRPr lang="en-US"/>
        </a:p>
      </dgm:t>
    </dgm:pt>
    <dgm:pt modelId="{90FD087C-4DFD-486E-897D-559104B27F2D}" type="pres">
      <dgm:prSet presAssocID="{4F8774CC-D8F5-424C-8F24-C19F6ECBDF38}" presName="centerShape" presStyleLbl="node0" presStyleIdx="0" presStyleCnt="1"/>
      <dgm:spPr/>
      <dgm:t>
        <a:bodyPr/>
        <a:lstStyle/>
        <a:p>
          <a:endParaRPr lang="en-US"/>
        </a:p>
      </dgm:t>
    </dgm:pt>
    <dgm:pt modelId="{90FB9251-9860-481B-B5C9-D90CC1948038}" type="pres">
      <dgm:prSet presAssocID="{DA91655C-F3DA-4383-83DC-3FBD17E63239}" presName="parTrans" presStyleLbl="bgSibTrans2D1" presStyleIdx="0" presStyleCnt="5"/>
      <dgm:spPr/>
      <dgm:t>
        <a:bodyPr/>
        <a:lstStyle/>
        <a:p>
          <a:endParaRPr lang="en-US"/>
        </a:p>
      </dgm:t>
    </dgm:pt>
    <dgm:pt modelId="{B3509820-698E-48D4-B448-329804472AD8}" type="pres">
      <dgm:prSet presAssocID="{2E7B1A3F-498D-4FCA-8D8C-D91BA484EE09}" presName="node" presStyleLbl="node1" presStyleIdx="0" presStyleCnt="5">
        <dgm:presLayoutVars>
          <dgm:bulletEnabled val="1"/>
        </dgm:presLayoutVars>
      </dgm:prSet>
      <dgm:spPr/>
      <dgm:t>
        <a:bodyPr/>
        <a:lstStyle/>
        <a:p>
          <a:endParaRPr lang="en-US"/>
        </a:p>
      </dgm:t>
    </dgm:pt>
    <dgm:pt modelId="{8614B94E-B9E4-459A-AE1B-2963FBBEC190}" type="pres">
      <dgm:prSet presAssocID="{121A0F98-A1A0-495A-A308-70732E679EA1}" presName="parTrans" presStyleLbl="bgSibTrans2D1" presStyleIdx="1" presStyleCnt="5"/>
      <dgm:spPr/>
      <dgm:t>
        <a:bodyPr/>
        <a:lstStyle/>
        <a:p>
          <a:endParaRPr lang="en-US"/>
        </a:p>
      </dgm:t>
    </dgm:pt>
    <dgm:pt modelId="{199A7E0E-9DAE-42AB-84CD-74CDC9B9AD51}" type="pres">
      <dgm:prSet presAssocID="{ADB6929B-67E7-408E-B864-6FCCC544C521}" presName="node" presStyleLbl="node1" presStyleIdx="1" presStyleCnt="5">
        <dgm:presLayoutVars>
          <dgm:bulletEnabled val="1"/>
        </dgm:presLayoutVars>
      </dgm:prSet>
      <dgm:spPr/>
      <dgm:t>
        <a:bodyPr/>
        <a:lstStyle/>
        <a:p>
          <a:endParaRPr lang="en-US"/>
        </a:p>
      </dgm:t>
    </dgm:pt>
    <dgm:pt modelId="{303C19F8-A3B5-4E0A-B873-0A56BDE36A41}" type="pres">
      <dgm:prSet presAssocID="{88A65188-1F2D-4404-81E2-621245249074}" presName="parTrans" presStyleLbl="bgSibTrans2D1" presStyleIdx="2" presStyleCnt="5"/>
      <dgm:spPr/>
      <dgm:t>
        <a:bodyPr/>
        <a:lstStyle/>
        <a:p>
          <a:endParaRPr lang="en-US"/>
        </a:p>
      </dgm:t>
    </dgm:pt>
    <dgm:pt modelId="{CC0D37DB-6C16-452B-9659-1AE5F42FE91C}" type="pres">
      <dgm:prSet presAssocID="{35261309-89CE-4962-9DB5-4BDC42247040}" presName="node" presStyleLbl="node1" presStyleIdx="2" presStyleCnt="5" custRadScaleRad="100399" custRadScaleInc="-1159">
        <dgm:presLayoutVars>
          <dgm:bulletEnabled val="1"/>
        </dgm:presLayoutVars>
      </dgm:prSet>
      <dgm:spPr/>
      <dgm:t>
        <a:bodyPr/>
        <a:lstStyle/>
        <a:p>
          <a:endParaRPr lang="en-US"/>
        </a:p>
      </dgm:t>
    </dgm:pt>
    <dgm:pt modelId="{B6B9AD91-18FE-4F24-9E08-3A30D123B54F}" type="pres">
      <dgm:prSet presAssocID="{F45D69B0-EF9C-42E4-BF90-132FC46E8E95}" presName="parTrans" presStyleLbl="bgSibTrans2D1" presStyleIdx="3" presStyleCnt="5"/>
      <dgm:spPr/>
      <dgm:t>
        <a:bodyPr/>
        <a:lstStyle/>
        <a:p>
          <a:endParaRPr lang="en-US"/>
        </a:p>
      </dgm:t>
    </dgm:pt>
    <dgm:pt modelId="{8D8B31B5-BA0D-4031-8A6F-2EBF38F4F0D2}" type="pres">
      <dgm:prSet presAssocID="{EAF13A8F-7437-416C-879E-02D68CA8923B}" presName="node" presStyleLbl="node1" presStyleIdx="3" presStyleCnt="5">
        <dgm:presLayoutVars>
          <dgm:bulletEnabled val="1"/>
        </dgm:presLayoutVars>
      </dgm:prSet>
      <dgm:spPr/>
      <dgm:t>
        <a:bodyPr/>
        <a:lstStyle/>
        <a:p>
          <a:endParaRPr lang="en-US"/>
        </a:p>
      </dgm:t>
    </dgm:pt>
    <dgm:pt modelId="{95FACF5F-02B1-453B-AD13-AC048E374D66}" type="pres">
      <dgm:prSet presAssocID="{00A32499-5CD9-404E-B066-2F2050DF807E}" presName="parTrans" presStyleLbl="bgSibTrans2D1" presStyleIdx="4" presStyleCnt="5"/>
      <dgm:spPr/>
      <dgm:t>
        <a:bodyPr/>
        <a:lstStyle/>
        <a:p>
          <a:endParaRPr lang="en-US"/>
        </a:p>
      </dgm:t>
    </dgm:pt>
    <dgm:pt modelId="{D86CBC50-07FD-492F-9CDA-2617E8DA4435}" type="pres">
      <dgm:prSet presAssocID="{5FB802D9-C22F-47C8-8DA0-01AB9511AFDC}" presName="node" presStyleLbl="node1" presStyleIdx="4" presStyleCnt="5">
        <dgm:presLayoutVars>
          <dgm:bulletEnabled val="1"/>
        </dgm:presLayoutVars>
      </dgm:prSet>
      <dgm:spPr/>
      <dgm:t>
        <a:bodyPr/>
        <a:lstStyle/>
        <a:p>
          <a:endParaRPr lang="en-US"/>
        </a:p>
      </dgm:t>
    </dgm:pt>
  </dgm:ptLst>
  <dgm:cxnLst>
    <dgm:cxn modelId="{9BA96E4A-A7FD-4BD1-9597-0C4FAB74246A}" srcId="{4F8774CC-D8F5-424C-8F24-C19F6ECBDF38}" destId="{ADB6929B-67E7-408E-B864-6FCCC544C521}" srcOrd="1" destOrd="0" parTransId="{121A0F98-A1A0-495A-A308-70732E679EA1}" sibTransId="{75057C9C-2A04-43BA-9E3E-40E9D9346D0F}"/>
    <dgm:cxn modelId="{90C3CEC4-E4D5-4121-9D78-2B7DD83C21B1}" type="presOf" srcId="{88A65188-1F2D-4404-81E2-621245249074}" destId="{303C19F8-A3B5-4E0A-B873-0A56BDE36A41}" srcOrd="0" destOrd="0" presId="urn:microsoft.com/office/officeart/2005/8/layout/radial4"/>
    <dgm:cxn modelId="{2D17F585-8E1F-4894-B3FD-1C8E90F94A46}" type="presOf" srcId="{DA91655C-F3DA-4383-83DC-3FBD17E63239}" destId="{90FB9251-9860-481B-B5C9-D90CC1948038}" srcOrd="0" destOrd="0" presId="urn:microsoft.com/office/officeart/2005/8/layout/radial4"/>
    <dgm:cxn modelId="{B92F3426-C2CF-464D-9362-2EA0ECCA6C79}" srcId="{4F8774CC-D8F5-424C-8F24-C19F6ECBDF38}" destId="{EAF13A8F-7437-416C-879E-02D68CA8923B}" srcOrd="3" destOrd="0" parTransId="{F45D69B0-EF9C-42E4-BF90-132FC46E8E95}" sibTransId="{B0F9EAD8-3791-486B-A0C2-72E74E5836EA}"/>
    <dgm:cxn modelId="{4963201C-2FF0-4D2F-AE1D-49A31820F238}" type="presOf" srcId="{ADB6929B-67E7-408E-B864-6FCCC544C521}" destId="{199A7E0E-9DAE-42AB-84CD-74CDC9B9AD51}" srcOrd="0" destOrd="0" presId="urn:microsoft.com/office/officeart/2005/8/layout/radial4"/>
    <dgm:cxn modelId="{074FF582-795B-4C04-9C60-3304E7956021}" srcId="{A791CE92-7331-4C09-B74B-3DDFA993FB15}" destId="{4F8774CC-D8F5-424C-8F24-C19F6ECBDF38}" srcOrd="0" destOrd="0" parTransId="{FD7FFF1C-49AB-4D94-9DF5-D88B57F4FBA0}" sibTransId="{49C8371A-F5AA-4880-9C05-CF33D6471FD6}"/>
    <dgm:cxn modelId="{45B5136A-5AA9-4800-89BF-5029F201BA6A}" srcId="{4F8774CC-D8F5-424C-8F24-C19F6ECBDF38}" destId="{2E7B1A3F-498D-4FCA-8D8C-D91BA484EE09}" srcOrd="0" destOrd="0" parTransId="{DA91655C-F3DA-4383-83DC-3FBD17E63239}" sibTransId="{364EC438-9D85-4A86-A637-CDAFC1505AD6}"/>
    <dgm:cxn modelId="{B01541AC-7E26-4576-8225-753434CCC91C}" type="presOf" srcId="{A791CE92-7331-4C09-B74B-3DDFA993FB15}" destId="{7C7B598D-0CDA-49E2-9454-76E1C53903D1}" srcOrd="0" destOrd="0" presId="urn:microsoft.com/office/officeart/2005/8/layout/radial4"/>
    <dgm:cxn modelId="{72B5D00C-5ED3-419D-AFB0-A2023F98CC01}" type="presOf" srcId="{2E7B1A3F-498D-4FCA-8D8C-D91BA484EE09}" destId="{B3509820-698E-48D4-B448-329804472AD8}" srcOrd="0" destOrd="0" presId="urn:microsoft.com/office/officeart/2005/8/layout/radial4"/>
    <dgm:cxn modelId="{AC75AB1D-EBFD-4EB3-9C69-01C0042B85D6}" srcId="{4F8774CC-D8F5-424C-8F24-C19F6ECBDF38}" destId="{35261309-89CE-4962-9DB5-4BDC42247040}" srcOrd="2" destOrd="0" parTransId="{88A65188-1F2D-4404-81E2-621245249074}" sibTransId="{4E8F5675-BBAD-4C5A-B6C6-DA031D9B01A8}"/>
    <dgm:cxn modelId="{47FEA6A4-1384-4071-AB84-E9B3A48DEC1B}" type="presOf" srcId="{EAF13A8F-7437-416C-879E-02D68CA8923B}" destId="{8D8B31B5-BA0D-4031-8A6F-2EBF38F4F0D2}" srcOrd="0" destOrd="0" presId="urn:microsoft.com/office/officeart/2005/8/layout/radial4"/>
    <dgm:cxn modelId="{BE71E401-996D-4C05-93A6-F30E6A7340BC}" type="presOf" srcId="{121A0F98-A1A0-495A-A308-70732E679EA1}" destId="{8614B94E-B9E4-459A-AE1B-2963FBBEC190}" srcOrd="0" destOrd="0" presId="urn:microsoft.com/office/officeart/2005/8/layout/radial4"/>
    <dgm:cxn modelId="{5443ED9C-C103-42FF-A1BD-9D3244BCDDE2}" type="presOf" srcId="{00A32499-5CD9-404E-B066-2F2050DF807E}" destId="{95FACF5F-02B1-453B-AD13-AC048E374D66}" srcOrd="0" destOrd="0" presId="urn:microsoft.com/office/officeart/2005/8/layout/radial4"/>
    <dgm:cxn modelId="{D1E86749-9AF8-4D91-9CCC-6EF85D88C131}" type="presOf" srcId="{5FB802D9-C22F-47C8-8DA0-01AB9511AFDC}" destId="{D86CBC50-07FD-492F-9CDA-2617E8DA4435}" srcOrd="0" destOrd="0" presId="urn:microsoft.com/office/officeart/2005/8/layout/radial4"/>
    <dgm:cxn modelId="{87902986-1525-4AB6-B612-8BE13D6B7A6E}" type="presOf" srcId="{F45D69B0-EF9C-42E4-BF90-132FC46E8E95}" destId="{B6B9AD91-18FE-4F24-9E08-3A30D123B54F}" srcOrd="0" destOrd="0" presId="urn:microsoft.com/office/officeart/2005/8/layout/radial4"/>
    <dgm:cxn modelId="{4E1415F9-95DC-43B5-AB2F-96E538A52828}" type="presOf" srcId="{4F8774CC-D8F5-424C-8F24-C19F6ECBDF38}" destId="{90FD087C-4DFD-486E-897D-559104B27F2D}" srcOrd="0" destOrd="0" presId="urn:microsoft.com/office/officeart/2005/8/layout/radial4"/>
    <dgm:cxn modelId="{C14833A7-C830-4DDB-A584-E962C0778ECC}" type="presOf" srcId="{35261309-89CE-4962-9DB5-4BDC42247040}" destId="{CC0D37DB-6C16-452B-9659-1AE5F42FE91C}" srcOrd="0" destOrd="0" presId="urn:microsoft.com/office/officeart/2005/8/layout/radial4"/>
    <dgm:cxn modelId="{0A2D19CF-513F-4057-838C-E6F6F7A9707E}" srcId="{4F8774CC-D8F5-424C-8F24-C19F6ECBDF38}" destId="{5FB802D9-C22F-47C8-8DA0-01AB9511AFDC}" srcOrd="4" destOrd="0" parTransId="{00A32499-5CD9-404E-B066-2F2050DF807E}" sibTransId="{659823EB-C847-4758-AD46-2B080C7BF314}"/>
    <dgm:cxn modelId="{E103B65F-5E3C-4046-B143-6674CCA0736B}" type="presParOf" srcId="{7C7B598D-0CDA-49E2-9454-76E1C53903D1}" destId="{90FD087C-4DFD-486E-897D-559104B27F2D}" srcOrd="0" destOrd="0" presId="urn:microsoft.com/office/officeart/2005/8/layout/radial4"/>
    <dgm:cxn modelId="{3CBF5C17-CD7C-4078-8DD8-9818F235D3BD}" type="presParOf" srcId="{7C7B598D-0CDA-49E2-9454-76E1C53903D1}" destId="{90FB9251-9860-481B-B5C9-D90CC1948038}" srcOrd="1" destOrd="0" presId="urn:microsoft.com/office/officeart/2005/8/layout/radial4"/>
    <dgm:cxn modelId="{A044A987-D08B-488F-9AC7-3D750743C083}" type="presParOf" srcId="{7C7B598D-0CDA-49E2-9454-76E1C53903D1}" destId="{B3509820-698E-48D4-B448-329804472AD8}" srcOrd="2" destOrd="0" presId="urn:microsoft.com/office/officeart/2005/8/layout/radial4"/>
    <dgm:cxn modelId="{CCC95D7B-17BD-4F47-BA67-E779EFB1A390}" type="presParOf" srcId="{7C7B598D-0CDA-49E2-9454-76E1C53903D1}" destId="{8614B94E-B9E4-459A-AE1B-2963FBBEC190}" srcOrd="3" destOrd="0" presId="urn:microsoft.com/office/officeart/2005/8/layout/radial4"/>
    <dgm:cxn modelId="{80D8046B-4F94-4B5B-BF3D-20FB24FD8CED}" type="presParOf" srcId="{7C7B598D-0CDA-49E2-9454-76E1C53903D1}" destId="{199A7E0E-9DAE-42AB-84CD-74CDC9B9AD51}" srcOrd="4" destOrd="0" presId="urn:microsoft.com/office/officeart/2005/8/layout/radial4"/>
    <dgm:cxn modelId="{C06BBB4C-8F95-4FF0-858B-EFE06028A86E}" type="presParOf" srcId="{7C7B598D-0CDA-49E2-9454-76E1C53903D1}" destId="{303C19F8-A3B5-4E0A-B873-0A56BDE36A41}" srcOrd="5" destOrd="0" presId="urn:microsoft.com/office/officeart/2005/8/layout/radial4"/>
    <dgm:cxn modelId="{805C7F63-CED2-4B7E-A750-02189DDA65E6}" type="presParOf" srcId="{7C7B598D-0CDA-49E2-9454-76E1C53903D1}" destId="{CC0D37DB-6C16-452B-9659-1AE5F42FE91C}" srcOrd="6" destOrd="0" presId="urn:microsoft.com/office/officeart/2005/8/layout/radial4"/>
    <dgm:cxn modelId="{5F97C960-A77A-4115-9E63-5EFDBC266D0A}" type="presParOf" srcId="{7C7B598D-0CDA-49E2-9454-76E1C53903D1}" destId="{B6B9AD91-18FE-4F24-9E08-3A30D123B54F}" srcOrd="7" destOrd="0" presId="urn:microsoft.com/office/officeart/2005/8/layout/radial4"/>
    <dgm:cxn modelId="{4A3A2CD8-1E17-444B-8381-8078D6987549}" type="presParOf" srcId="{7C7B598D-0CDA-49E2-9454-76E1C53903D1}" destId="{8D8B31B5-BA0D-4031-8A6F-2EBF38F4F0D2}" srcOrd="8" destOrd="0" presId="urn:microsoft.com/office/officeart/2005/8/layout/radial4"/>
    <dgm:cxn modelId="{8D086007-A36D-4C0A-90BD-ADB779BEB5F5}" type="presParOf" srcId="{7C7B598D-0CDA-49E2-9454-76E1C53903D1}" destId="{95FACF5F-02B1-453B-AD13-AC048E374D66}" srcOrd="9" destOrd="0" presId="urn:microsoft.com/office/officeart/2005/8/layout/radial4"/>
    <dgm:cxn modelId="{C586D319-496C-4A27-B67F-E9A9D9E32600}" type="presParOf" srcId="{7C7B598D-0CDA-49E2-9454-76E1C53903D1}" destId="{D86CBC50-07FD-492F-9CDA-2617E8DA443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1F4843-B9C9-456E-9A51-65CB36CDA16E}" type="doc">
      <dgm:prSet loTypeId="urn:microsoft.com/office/officeart/2005/8/layout/hList3" loCatId="list" qsTypeId="urn:microsoft.com/office/officeart/2005/8/quickstyle/simple1" qsCatId="simple" csTypeId="urn:microsoft.com/office/officeart/2005/8/colors/accent4_3" csCatId="accent4" phldr="1"/>
      <dgm:spPr/>
      <dgm:t>
        <a:bodyPr/>
        <a:lstStyle/>
        <a:p>
          <a:endParaRPr lang="en-US"/>
        </a:p>
      </dgm:t>
    </dgm:pt>
    <dgm:pt modelId="{518F0019-C513-4DBA-B536-D3AFEE7300A5}">
      <dgm:prSet phldrT="[Text]"/>
      <dgm:spPr/>
      <dgm:t>
        <a:bodyPr/>
        <a:lstStyle/>
        <a:p>
          <a:r>
            <a:rPr lang="en-US" dirty="0" smtClean="0"/>
            <a:t>Persecution</a:t>
          </a:r>
          <a:endParaRPr lang="en-US" dirty="0"/>
        </a:p>
      </dgm:t>
    </dgm:pt>
    <dgm:pt modelId="{443642C8-68DF-44B9-88C5-7B1DD8099861}" type="parTrans" cxnId="{6F17E532-B539-4DB4-84A7-BA0F4F308360}">
      <dgm:prSet/>
      <dgm:spPr/>
      <dgm:t>
        <a:bodyPr/>
        <a:lstStyle/>
        <a:p>
          <a:endParaRPr lang="en-US"/>
        </a:p>
      </dgm:t>
    </dgm:pt>
    <dgm:pt modelId="{B51CC178-5B56-4B3B-AF56-386BB58A5E1C}" type="sibTrans" cxnId="{6F17E532-B539-4DB4-84A7-BA0F4F308360}">
      <dgm:prSet/>
      <dgm:spPr/>
      <dgm:t>
        <a:bodyPr/>
        <a:lstStyle/>
        <a:p>
          <a:endParaRPr lang="en-US"/>
        </a:p>
      </dgm:t>
    </dgm:pt>
    <dgm:pt modelId="{5B9BF218-ACC7-44DF-AF3B-DAA16179F686}">
      <dgm:prSet phldrT="[Text]"/>
      <dgm:spPr/>
      <dgm:t>
        <a:bodyPr/>
        <a:lstStyle/>
        <a:p>
          <a:r>
            <a:rPr lang="en-US" dirty="0" smtClean="0"/>
            <a:t>No Statutory Definition</a:t>
          </a:r>
          <a:endParaRPr lang="en-US" dirty="0"/>
        </a:p>
      </dgm:t>
    </dgm:pt>
    <dgm:pt modelId="{97213BFF-0710-4B03-8F3C-7C3211F73183}" type="parTrans" cxnId="{B2B64F7A-653B-4634-AD8E-D8B10D4FC31C}">
      <dgm:prSet/>
      <dgm:spPr/>
      <dgm:t>
        <a:bodyPr/>
        <a:lstStyle/>
        <a:p>
          <a:endParaRPr lang="en-US"/>
        </a:p>
      </dgm:t>
    </dgm:pt>
    <dgm:pt modelId="{045CBC7E-D1F5-4346-881A-17B1F06CE18F}" type="sibTrans" cxnId="{B2B64F7A-653B-4634-AD8E-D8B10D4FC31C}">
      <dgm:prSet/>
      <dgm:spPr/>
      <dgm:t>
        <a:bodyPr/>
        <a:lstStyle/>
        <a:p>
          <a:endParaRPr lang="en-US"/>
        </a:p>
      </dgm:t>
    </dgm:pt>
    <dgm:pt modelId="{CC917660-B438-4150-9138-BFBDC3C5545C}">
      <dgm:prSet phldrT="[Text]"/>
      <dgm:spPr/>
      <dgm:t>
        <a:bodyPr/>
        <a:lstStyle/>
        <a:p>
          <a:r>
            <a:rPr lang="en-US" dirty="0" smtClean="0"/>
            <a:t>“The infliction of death, torture or injury to one’s person or freedom”</a:t>
          </a:r>
          <a:endParaRPr lang="en-US" dirty="0"/>
        </a:p>
      </dgm:t>
    </dgm:pt>
    <dgm:pt modelId="{DE1E1E29-D964-4223-8CC9-32D3BD67E086}" type="parTrans" cxnId="{3BCA4329-CA38-43DA-A024-C53D4EA6E4EF}">
      <dgm:prSet/>
      <dgm:spPr/>
      <dgm:t>
        <a:bodyPr/>
        <a:lstStyle/>
        <a:p>
          <a:endParaRPr lang="en-US"/>
        </a:p>
      </dgm:t>
    </dgm:pt>
    <dgm:pt modelId="{6EA52AB9-4ECB-4290-9F06-F8381402D9CC}" type="sibTrans" cxnId="{3BCA4329-CA38-43DA-A024-C53D4EA6E4EF}">
      <dgm:prSet/>
      <dgm:spPr/>
      <dgm:t>
        <a:bodyPr/>
        <a:lstStyle/>
        <a:p>
          <a:endParaRPr lang="en-US"/>
        </a:p>
      </dgm:t>
    </dgm:pt>
    <dgm:pt modelId="{8B58C0A9-F405-406F-AD14-AD70B5ADE489}">
      <dgm:prSet/>
      <dgm:spPr/>
      <dgm:t>
        <a:bodyPr/>
        <a:lstStyle/>
        <a:p>
          <a:r>
            <a:rPr lang="en-US" dirty="0" smtClean="0"/>
            <a:t>Past Persecution </a:t>
          </a:r>
          <a:endParaRPr lang="en-US" dirty="0"/>
        </a:p>
      </dgm:t>
    </dgm:pt>
    <dgm:pt modelId="{BF73A5B7-B989-4914-B946-23B300A7EC5D}" type="parTrans" cxnId="{5D68B77C-8E3A-4FE1-8359-331878AA78FF}">
      <dgm:prSet/>
      <dgm:spPr/>
      <dgm:t>
        <a:bodyPr/>
        <a:lstStyle/>
        <a:p>
          <a:endParaRPr lang="en-US"/>
        </a:p>
      </dgm:t>
    </dgm:pt>
    <dgm:pt modelId="{701B0B05-A068-4373-BEC5-9B1D647C6E6E}" type="sibTrans" cxnId="{5D68B77C-8E3A-4FE1-8359-331878AA78FF}">
      <dgm:prSet/>
      <dgm:spPr/>
      <dgm:t>
        <a:bodyPr/>
        <a:lstStyle/>
        <a:p>
          <a:endParaRPr lang="en-US"/>
        </a:p>
      </dgm:t>
    </dgm:pt>
    <dgm:pt modelId="{EF366879-88BB-4292-93D0-0FFF173D663E}">
      <dgm:prSet/>
      <dgm:spPr/>
      <dgm:t>
        <a:bodyPr/>
        <a:lstStyle/>
        <a:p>
          <a:r>
            <a:rPr lang="en-US" dirty="0" smtClean="0"/>
            <a:t>Well-Founded </a:t>
          </a:r>
          <a:r>
            <a:rPr lang="en-US" dirty="0" smtClean="0"/>
            <a:t>Fear of Future Persecution</a:t>
          </a:r>
          <a:endParaRPr lang="en-US" dirty="0"/>
        </a:p>
      </dgm:t>
    </dgm:pt>
    <dgm:pt modelId="{3C853644-2BB2-41E2-9686-5BE412A70D4F}" type="parTrans" cxnId="{39C914AE-2FDA-4F73-B948-63F0D0E3699E}">
      <dgm:prSet/>
      <dgm:spPr/>
      <dgm:t>
        <a:bodyPr/>
        <a:lstStyle/>
        <a:p>
          <a:endParaRPr lang="en-US"/>
        </a:p>
      </dgm:t>
    </dgm:pt>
    <dgm:pt modelId="{6D064D01-1230-4463-81CC-9DDD0A940EC8}" type="sibTrans" cxnId="{39C914AE-2FDA-4F73-B948-63F0D0E3699E}">
      <dgm:prSet/>
      <dgm:spPr/>
      <dgm:t>
        <a:bodyPr/>
        <a:lstStyle/>
        <a:p>
          <a:endParaRPr lang="en-US"/>
        </a:p>
      </dgm:t>
    </dgm:pt>
    <dgm:pt modelId="{4DFFCF08-64ED-469B-8653-5342649DB922}">
      <dgm:prSet/>
      <dgm:spPr/>
      <dgm:t>
        <a:bodyPr/>
        <a:lstStyle/>
        <a:p>
          <a:r>
            <a:rPr lang="en-US" dirty="0" smtClean="0"/>
            <a:t>Pattern or Practice</a:t>
          </a:r>
          <a:endParaRPr lang="en-US" dirty="0"/>
        </a:p>
      </dgm:t>
    </dgm:pt>
    <dgm:pt modelId="{5996A6CB-CE34-4426-993D-78FB51DE0819}" type="parTrans" cxnId="{BA7C59A2-8453-43C1-A9B0-80509F87B51C}">
      <dgm:prSet/>
      <dgm:spPr/>
      <dgm:t>
        <a:bodyPr/>
        <a:lstStyle/>
        <a:p>
          <a:endParaRPr lang="en-US"/>
        </a:p>
      </dgm:t>
    </dgm:pt>
    <dgm:pt modelId="{95EC05C7-DA72-49CE-956C-DEA832B9AC5A}" type="sibTrans" cxnId="{BA7C59A2-8453-43C1-A9B0-80509F87B51C}">
      <dgm:prSet/>
      <dgm:spPr/>
      <dgm:t>
        <a:bodyPr/>
        <a:lstStyle/>
        <a:p>
          <a:endParaRPr lang="en-US"/>
        </a:p>
      </dgm:t>
    </dgm:pt>
    <dgm:pt modelId="{813684CC-B86A-4812-AF48-5AFDF4CFB952}" type="pres">
      <dgm:prSet presAssocID="{021F4843-B9C9-456E-9A51-65CB36CDA16E}" presName="composite" presStyleCnt="0">
        <dgm:presLayoutVars>
          <dgm:chMax val="1"/>
          <dgm:dir/>
          <dgm:resizeHandles val="exact"/>
        </dgm:presLayoutVars>
      </dgm:prSet>
      <dgm:spPr/>
      <dgm:t>
        <a:bodyPr/>
        <a:lstStyle/>
        <a:p>
          <a:endParaRPr lang="en-US"/>
        </a:p>
      </dgm:t>
    </dgm:pt>
    <dgm:pt modelId="{DBFD1EEF-B019-4970-A840-2B821FE8A103}" type="pres">
      <dgm:prSet presAssocID="{518F0019-C513-4DBA-B536-D3AFEE7300A5}" presName="roof" presStyleLbl="dkBgShp" presStyleIdx="0" presStyleCnt="2" custLinFactNeighborY="-33333"/>
      <dgm:spPr/>
      <dgm:t>
        <a:bodyPr/>
        <a:lstStyle/>
        <a:p>
          <a:endParaRPr lang="en-US"/>
        </a:p>
      </dgm:t>
    </dgm:pt>
    <dgm:pt modelId="{CF093A53-F3C7-40FE-AC08-7D334DB8AD3D}" type="pres">
      <dgm:prSet presAssocID="{518F0019-C513-4DBA-B536-D3AFEE7300A5}" presName="pillars" presStyleCnt="0"/>
      <dgm:spPr/>
    </dgm:pt>
    <dgm:pt modelId="{7C725710-DA8F-416B-A55D-847AFB143997}" type="pres">
      <dgm:prSet presAssocID="{518F0019-C513-4DBA-B536-D3AFEE7300A5}" presName="pillar1" presStyleLbl="node1" presStyleIdx="0" presStyleCnt="5">
        <dgm:presLayoutVars>
          <dgm:bulletEnabled val="1"/>
        </dgm:presLayoutVars>
      </dgm:prSet>
      <dgm:spPr/>
      <dgm:t>
        <a:bodyPr/>
        <a:lstStyle/>
        <a:p>
          <a:endParaRPr lang="en-US"/>
        </a:p>
      </dgm:t>
    </dgm:pt>
    <dgm:pt modelId="{801D5005-8520-49BF-9D80-BE888DE419A6}" type="pres">
      <dgm:prSet presAssocID="{CC917660-B438-4150-9138-BFBDC3C5545C}" presName="pillarX" presStyleLbl="node1" presStyleIdx="1" presStyleCnt="5">
        <dgm:presLayoutVars>
          <dgm:bulletEnabled val="1"/>
        </dgm:presLayoutVars>
      </dgm:prSet>
      <dgm:spPr/>
      <dgm:t>
        <a:bodyPr/>
        <a:lstStyle/>
        <a:p>
          <a:endParaRPr lang="en-US"/>
        </a:p>
      </dgm:t>
    </dgm:pt>
    <dgm:pt modelId="{EEE6DF29-F342-4993-AB26-C5C9891B95CD}" type="pres">
      <dgm:prSet presAssocID="{8B58C0A9-F405-406F-AD14-AD70B5ADE489}" presName="pillarX" presStyleLbl="node1" presStyleIdx="2" presStyleCnt="5">
        <dgm:presLayoutVars>
          <dgm:bulletEnabled val="1"/>
        </dgm:presLayoutVars>
      </dgm:prSet>
      <dgm:spPr/>
      <dgm:t>
        <a:bodyPr/>
        <a:lstStyle/>
        <a:p>
          <a:endParaRPr lang="en-US"/>
        </a:p>
      </dgm:t>
    </dgm:pt>
    <dgm:pt modelId="{25ECE3C2-E39B-4AF5-B83E-F37F5C629638}" type="pres">
      <dgm:prSet presAssocID="{EF366879-88BB-4292-93D0-0FFF173D663E}" presName="pillarX" presStyleLbl="node1" presStyleIdx="3" presStyleCnt="5">
        <dgm:presLayoutVars>
          <dgm:bulletEnabled val="1"/>
        </dgm:presLayoutVars>
      </dgm:prSet>
      <dgm:spPr/>
      <dgm:t>
        <a:bodyPr/>
        <a:lstStyle/>
        <a:p>
          <a:endParaRPr lang="en-US"/>
        </a:p>
      </dgm:t>
    </dgm:pt>
    <dgm:pt modelId="{46B3C2F2-A466-43E1-8F9E-DE3EE74D830E}" type="pres">
      <dgm:prSet presAssocID="{4DFFCF08-64ED-469B-8653-5342649DB922}" presName="pillarX" presStyleLbl="node1" presStyleIdx="4" presStyleCnt="5">
        <dgm:presLayoutVars>
          <dgm:bulletEnabled val="1"/>
        </dgm:presLayoutVars>
      </dgm:prSet>
      <dgm:spPr/>
      <dgm:t>
        <a:bodyPr/>
        <a:lstStyle/>
        <a:p>
          <a:endParaRPr lang="en-US"/>
        </a:p>
      </dgm:t>
    </dgm:pt>
    <dgm:pt modelId="{295A3885-DBD2-41BD-BC78-F992B1FA1937}" type="pres">
      <dgm:prSet presAssocID="{518F0019-C513-4DBA-B536-D3AFEE7300A5}" presName="base" presStyleLbl="dkBgShp" presStyleIdx="1" presStyleCnt="2"/>
      <dgm:spPr/>
    </dgm:pt>
  </dgm:ptLst>
  <dgm:cxnLst>
    <dgm:cxn modelId="{6F17E532-B539-4DB4-84A7-BA0F4F308360}" srcId="{021F4843-B9C9-456E-9A51-65CB36CDA16E}" destId="{518F0019-C513-4DBA-B536-D3AFEE7300A5}" srcOrd="0" destOrd="0" parTransId="{443642C8-68DF-44B9-88C5-7B1DD8099861}" sibTransId="{B51CC178-5B56-4B3B-AF56-386BB58A5E1C}"/>
    <dgm:cxn modelId="{291BAC5D-4856-4578-935D-401E0A4D2EDD}" type="presOf" srcId="{518F0019-C513-4DBA-B536-D3AFEE7300A5}" destId="{DBFD1EEF-B019-4970-A840-2B821FE8A103}" srcOrd="0" destOrd="0" presId="urn:microsoft.com/office/officeart/2005/8/layout/hList3"/>
    <dgm:cxn modelId="{65B89AFE-FA78-4CDC-9425-1E4C23655F85}" type="presOf" srcId="{4DFFCF08-64ED-469B-8653-5342649DB922}" destId="{46B3C2F2-A466-43E1-8F9E-DE3EE74D830E}" srcOrd="0" destOrd="0" presId="urn:microsoft.com/office/officeart/2005/8/layout/hList3"/>
    <dgm:cxn modelId="{39C914AE-2FDA-4F73-B948-63F0D0E3699E}" srcId="{518F0019-C513-4DBA-B536-D3AFEE7300A5}" destId="{EF366879-88BB-4292-93D0-0FFF173D663E}" srcOrd="3" destOrd="0" parTransId="{3C853644-2BB2-41E2-9686-5BE412A70D4F}" sibTransId="{6D064D01-1230-4463-81CC-9DDD0A940EC8}"/>
    <dgm:cxn modelId="{57784B51-1B35-4E52-8ED2-57DF416968E8}" type="presOf" srcId="{021F4843-B9C9-456E-9A51-65CB36CDA16E}" destId="{813684CC-B86A-4812-AF48-5AFDF4CFB952}" srcOrd="0" destOrd="0" presId="urn:microsoft.com/office/officeart/2005/8/layout/hList3"/>
    <dgm:cxn modelId="{BD639A97-EF63-4487-85D5-7E43C0E6D196}" type="presOf" srcId="{8B58C0A9-F405-406F-AD14-AD70B5ADE489}" destId="{EEE6DF29-F342-4993-AB26-C5C9891B95CD}" srcOrd="0" destOrd="0" presId="urn:microsoft.com/office/officeart/2005/8/layout/hList3"/>
    <dgm:cxn modelId="{DDB5A799-C592-4BD9-A8DF-4F46D21A5C44}" type="presOf" srcId="{EF366879-88BB-4292-93D0-0FFF173D663E}" destId="{25ECE3C2-E39B-4AF5-B83E-F37F5C629638}" srcOrd="0" destOrd="0" presId="urn:microsoft.com/office/officeart/2005/8/layout/hList3"/>
    <dgm:cxn modelId="{BA7C59A2-8453-43C1-A9B0-80509F87B51C}" srcId="{518F0019-C513-4DBA-B536-D3AFEE7300A5}" destId="{4DFFCF08-64ED-469B-8653-5342649DB922}" srcOrd="4" destOrd="0" parTransId="{5996A6CB-CE34-4426-993D-78FB51DE0819}" sibTransId="{95EC05C7-DA72-49CE-956C-DEA832B9AC5A}"/>
    <dgm:cxn modelId="{3BCA4329-CA38-43DA-A024-C53D4EA6E4EF}" srcId="{518F0019-C513-4DBA-B536-D3AFEE7300A5}" destId="{CC917660-B438-4150-9138-BFBDC3C5545C}" srcOrd="1" destOrd="0" parTransId="{DE1E1E29-D964-4223-8CC9-32D3BD67E086}" sibTransId="{6EA52AB9-4ECB-4290-9F06-F8381402D9CC}"/>
    <dgm:cxn modelId="{A95D7628-E1F4-42EA-899E-181916401DBA}" type="presOf" srcId="{5B9BF218-ACC7-44DF-AF3B-DAA16179F686}" destId="{7C725710-DA8F-416B-A55D-847AFB143997}" srcOrd="0" destOrd="0" presId="urn:microsoft.com/office/officeart/2005/8/layout/hList3"/>
    <dgm:cxn modelId="{5D68B77C-8E3A-4FE1-8359-331878AA78FF}" srcId="{518F0019-C513-4DBA-B536-D3AFEE7300A5}" destId="{8B58C0A9-F405-406F-AD14-AD70B5ADE489}" srcOrd="2" destOrd="0" parTransId="{BF73A5B7-B989-4914-B946-23B300A7EC5D}" sibTransId="{701B0B05-A068-4373-BEC5-9B1D647C6E6E}"/>
    <dgm:cxn modelId="{99B18DE9-12F2-48C0-9883-AFA79725CC7D}" type="presOf" srcId="{CC917660-B438-4150-9138-BFBDC3C5545C}" destId="{801D5005-8520-49BF-9D80-BE888DE419A6}" srcOrd="0" destOrd="0" presId="urn:microsoft.com/office/officeart/2005/8/layout/hList3"/>
    <dgm:cxn modelId="{B2B64F7A-653B-4634-AD8E-D8B10D4FC31C}" srcId="{518F0019-C513-4DBA-B536-D3AFEE7300A5}" destId="{5B9BF218-ACC7-44DF-AF3B-DAA16179F686}" srcOrd="0" destOrd="0" parTransId="{97213BFF-0710-4B03-8F3C-7C3211F73183}" sibTransId="{045CBC7E-D1F5-4346-881A-17B1F06CE18F}"/>
    <dgm:cxn modelId="{678D7F95-616D-4EAA-B6CB-A4A7706EA2CC}" type="presParOf" srcId="{813684CC-B86A-4812-AF48-5AFDF4CFB952}" destId="{DBFD1EEF-B019-4970-A840-2B821FE8A103}" srcOrd="0" destOrd="0" presId="urn:microsoft.com/office/officeart/2005/8/layout/hList3"/>
    <dgm:cxn modelId="{B48D3F34-0C4F-4E7B-BF43-96DD77157D21}" type="presParOf" srcId="{813684CC-B86A-4812-AF48-5AFDF4CFB952}" destId="{CF093A53-F3C7-40FE-AC08-7D334DB8AD3D}" srcOrd="1" destOrd="0" presId="urn:microsoft.com/office/officeart/2005/8/layout/hList3"/>
    <dgm:cxn modelId="{874A2E23-BBED-4574-9F97-C1DDD7D3EC9C}" type="presParOf" srcId="{CF093A53-F3C7-40FE-AC08-7D334DB8AD3D}" destId="{7C725710-DA8F-416B-A55D-847AFB143997}" srcOrd="0" destOrd="0" presId="urn:microsoft.com/office/officeart/2005/8/layout/hList3"/>
    <dgm:cxn modelId="{7C0DBEA1-D0B9-4B6D-8AAC-C9E3011EECB7}" type="presParOf" srcId="{CF093A53-F3C7-40FE-AC08-7D334DB8AD3D}" destId="{801D5005-8520-49BF-9D80-BE888DE419A6}" srcOrd="1" destOrd="0" presId="urn:microsoft.com/office/officeart/2005/8/layout/hList3"/>
    <dgm:cxn modelId="{BAC4EA33-36BD-49A5-A2B8-51654AC6101C}" type="presParOf" srcId="{CF093A53-F3C7-40FE-AC08-7D334DB8AD3D}" destId="{EEE6DF29-F342-4993-AB26-C5C9891B95CD}" srcOrd="2" destOrd="0" presId="urn:microsoft.com/office/officeart/2005/8/layout/hList3"/>
    <dgm:cxn modelId="{511DC1AD-EBDB-48FD-A1A8-1DBBE17EB20D}" type="presParOf" srcId="{CF093A53-F3C7-40FE-AC08-7D334DB8AD3D}" destId="{25ECE3C2-E39B-4AF5-B83E-F37F5C629638}" srcOrd="3" destOrd="0" presId="urn:microsoft.com/office/officeart/2005/8/layout/hList3"/>
    <dgm:cxn modelId="{1120AED0-65FC-4BC0-BA29-2808E936986E}" type="presParOf" srcId="{CF093A53-F3C7-40FE-AC08-7D334DB8AD3D}" destId="{46B3C2F2-A466-43E1-8F9E-DE3EE74D830E}" srcOrd="4" destOrd="0" presId="urn:microsoft.com/office/officeart/2005/8/layout/hList3"/>
    <dgm:cxn modelId="{E71FF432-4E0E-4653-B484-ED171EF7FFA7}" type="presParOf" srcId="{813684CC-B86A-4812-AF48-5AFDF4CFB952}" destId="{295A3885-DBD2-41BD-BC78-F992B1FA193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1F4843-B9C9-456E-9A51-65CB36CDA16E}" type="doc">
      <dgm:prSet loTypeId="urn:microsoft.com/office/officeart/2005/8/layout/vList6" loCatId="list" qsTypeId="urn:microsoft.com/office/officeart/2005/8/quickstyle/simple1" qsCatId="simple" csTypeId="urn:microsoft.com/office/officeart/2005/8/colors/accent4_3" csCatId="accent4" phldr="1"/>
      <dgm:spPr/>
      <dgm:t>
        <a:bodyPr/>
        <a:lstStyle/>
        <a:p>
          <a:endParaRPr lang="en-US"/>
        </a:p>
      </dgm:t>
    </dgm:pt>
    <dgm:pt modelId="{518F0019-C513-4DBA-B536-D3AFEE7300A5}">
      <dgm:prSet phldrT="[Text]"/>
      <dgm:spPr/>
      <dgm:t>
        <a:bodyPr/>
        <a:lstStyle/>
        <a:p>
          <a:r>
            <a:rPr lang="en-US" dirty="0" smtClean="0"/>
            <a:t>Government Persecutor</a:t>
          </a:r>
          <a:endParaRPr lang="en-US" dirty="0"/>
        </a:p>
      </dgm:t>
    </dgm:pt>
    <dgm:pt modelId="{443642C8-68DF-44B9-88C5-7B1DD8099861}" type="parTrans" cxnId="{6F17E532-B539-4DB4-84A7-BA0F4F308360}">
      <dgm:prSet/>
      <dgm:spPr/>
      <dgm:t>
        <a:bodyPr/>
        <a:lstStyle/>
        <a:p>
          <a:endParaRPr lang="en-US"/>
        </a:p>
      </dgm:t>
    </dgm:pt>
    <dgm:pt modelId="{B51CC178-5B56-4B3B-AF56-386BB58A5E1C}" type="sibTrans" cxnId="{6F17E532-B539-4DB4-84A7-BA0F4F308360}">
      <dgm:prSet/>
      <dgm:spPr/>
      <dgm:t>
        <a:bodyPr/>
        <a:lstStyle/>
        <a:p>
          <a:endParaRPr lang="en-US"/>
        </a:p>
      </dgm:t>
    </dgm:pt>
    <dgm:pt modelId="{5B9BF218-ACC7-44DF-AF3B-DAA16179F686}">
      <dgm:prSet phldrT="[Text]"/>
      <dgm:spPr/>
      <dgm:t>
        <a:bodyPr/>
        <a:lstStyle/>
        <a:p>
          <a:endParaRPr lang="en-US" dirty="0"/>
        </a:p>
      </dgm:t>
    </dgm:pt>
    <dgm:pt modelId="{97213BFF-0710-4B03-8F3C-7C3211F73183}" type="parTrans" cxnId="{B2B64F7A-653B-4634-AD8E-D8B10D4FC31C}">
      <dgm:prSet/>
      <dgm:spPr/>
      <dgm:t>
        <a:bodyPr/>
        <a:lstStyle/>
        <a:p>
          <a:endParaRPr lang="en-US"/>
        </a:p>
      </dgm:t>
    </dgm:pt>
    <dgm:pt modelId="{045CBC7E-D1F5-4346-881A-17B1F06CE18F}" type="sibTrans" cxnId="{B2B64F7A-653B-4634-AD8E-D8B10D4FC31C}">
      <dgm:prSet/>
      <dgm:spPr/>
      <dgm:t>
        <a:bodyPr/>
        <a:lstStyle/>
        <a:p>
          <a:endParaRPr lang="en-US"/>
        </a:p>
      </dgm:t>
    </dgm:pt>
    <dgm:pt modelId="{CE5853E1-3D36-4508-AE95-FB20F1A77F11}">
      <dgm:prSet/>
      <dgm:spPr/>
      <dgm:t>
        <a:bodyPr/>
        <a:lstStyle/>
        <a:p>
          <a:r>
            <a:rPr lang="en-US" dirty="0" smtClean="0"/>
            <a:t>Pattern or practice of persecution of protected group</a:t>
          </a:r>
          <a:endParaRPr lang="en-US" dirty="0"/>
        </a:p>
      </dgm:t>
    </dgm:pt>
    <dgm:pt modelId="{67E4EF9D-16F7-49B4-99CF-F2ACE01DEAC8}" type="parTrans" cxnId="{10D13746-540B-4DD4-BC92-C800CB4BA5C9}">
      <dgm:prSet/>
      <dgm:spPr/>
      <dgm:t>
        <a:bodyPr/>
        <a:lstStyle/>
        <a:p>
          <a:endParaRPr lang="en-US"/>
        </a:p>
      </dgm:t>
    </dgm:pt>
    <dgm:pt modelId="{7AA86CB3-AAC5-4E5B-8906-8F1BDF335A65}" type="sibTrans" cxnId="{10D13746-540B-4DD4-BC92-C800CB4BA5C9}">
      <dgm:prSet/>
      <dgm:spPr/>
      <dgm:t>
        <a:bodyPr/>
        <a:lstStyle/>
        <a:p>
          <a:endParaRPr lang="en-US"/>
        </a:p>
      </dgm:t>
    </dgm:pt>
    <dgm:pt modelId="{5230A406-CE23-4675-8EEA-E7F46B15145F}">
      <dgm:prSet phldrT="[Text]"/>
      <dgm:spPr/>
      <dgm:t>
        <a:bodyPr/>
        <a:lstStyle/>
        <a:p>
          <a:r>
            <a:rPr lang="en-US" dirty="0" smtClean="0"/>
            <a:t>Persecuted applicant</a:t>
          </a:r>
          <a:endParaRPr lang="en-US" dirty="0"/>
        </a:p>
      </dgm:t>
    </dgm:pt>
    <dgm:pt modelId="{72C193E2-AFB9-4828-865E-76AF0B1F359A}" type="parTrans" cxnId="{B12241AA-3EB6-446D-87F0-1B3CABFFBC18}">
      <dgm:prSet/>
      <dgm:spPr/>
      <dgm:t>
        <a:bodyPr/>
        <a:lstStyle/>
        <a:p>
          <a:endParaRPr lang="en-US"/>
        </a:p>
      </dgm:t>
    </dgm:pt>
    <dgm:pt modelId="{E9DA3341-E71A-4522-ACF9-BEBEAC9B6C03}" type="sibTrans" cxnId="{B12241AA-3EB6-446D-87F0-1B3CABFFBC18}">
      <dgm:prSet/>
      <dgm:spPr/>
      <dgm:t>
        <a:bodyPr/>
        <a:lstStyle/>
        <a:p>
          <a:endParaRPr lang="en-US"/>
        </a:p>
      </dgm:t>
    </dgm:pt>
    <dgm:pt modelId="{ECC7F136-4541-40F8-93E7-2B2FDE7BFEA4}" type="pres">
      <dgm:prSet presAssocID="{021F4843-B9C9-456E-9A51-65CB36CDA16E}" presName="Name0" presStyleCnt="0">
        <dgm:presLayoutVars>
          <dgm:dir/>
          <dgm:animLvl val="lvl"/>
          <dgm:resizeHandles/>
        </dgm:presLayoutVars>
      </dgm:prSet>
      <dgm:spPr/>
      <dgm:t>
        <a:bodyPr/>
        <a:lstStyle/>
        <a:p>
          <a:endParaRPr lang="en-US"/>
        </a:p>
      </dgm:t>
    </dgm:pt>
    <dgm:pt modelId="{D4871DD8-6DFB-43BF-8A1E-FF528B4A61EE}" type="pres">
      <dgm:prSet presAssocID="{518F0019-C513-4DBA-B536-D3AFEE7300A5}" presName="linNode" presStyleCnt="0"/>
      <dgm:spPr/>
    </dgm:pt>
    <dgm:pt modelId="{6E1A2C41-FAFA-4B95-BC5A-50D96F642599}" type="pres">
      <dgm:prSet presAssocID="{518F0019-C513-4DBA-B536-D3AFEE7300A5}" presName="parentShp" presStyleLbl="node1" presStyleIdx="0" presStyleCnt="1">
        <dgm:presLayoutVars>
          <dgm:bulletEnabled val="1"/>
        </dgm:presLayoutVars>
      </dgm:prSet>
      <dgm:spPr/>
      <dgm:t>
        <a:bodyPr/>
        <a:lstStyle/>
        <a:p>
          <a:endParaRPr lang="en-US"/>
        </a:p>
      </dgm:t>
    </dgm:pt>
    <dgm:pt modelId="{1CA74F8A-9E4E-4485-9C7C-863273731817}" type="pres">
      <dgm:prSet presAssocID="{518F0019-C513-4DBA-B536-D3AFEE7300A5}" presName="childShp" presStyleLbl="bgAccFollowNode1" presStyleIdx="0" presStyleCnt="1">
        <dgm:presLayoutVars>
          <dgm:bulletEnabled val="1"/>
        </dgm:presLayoutVars>
      </dgm:prSet>
      <dgm:spPr/>
      <dgm:t>
        <a:bodyPr/>
        <a:lstStyle/>
        <a:p>
          <a:endParaRPr lang="en-US"/>
        </a:p>
      </dgm:t>
    </dgm:pt>
  </dgm:ptLst>
  <dgm:cxnLst>
    <dgm:cxn modelId="{B12241AA-3EB6-446D-87F0-1B3CABFFBC18}" srcId="{518F0019-C513-4DBA-B536-D3AFEE7300A5}" destId="{5230A406-CE23-4675-8EEA-E7F46B15145F}" srcOrd="1" destOrd="0" parTransId="{72C193E2-AFB9-4828-865E-76AF0B1F359A}" sibTransId="{E9DA3341-E71A-4522-ACF9-BEBEAC9B6C03}"/>
    <dgm:cxn modelId="{9E28A7BA-2089-4440-BCEE-0A84C9AFBD87}" type="presOf" srcId="{021F4843-B9C9-456E-9A51-65CB36CDA16E}" destId="{ECC7F136-4541-40F8-93E7-2B2FDE7BFEA4}" srcOrd="0" destOrd="0" presId="urn:microsoft.com/office/officeart/2005/8/layout/vList6"/>
    <dgm:cxn modelId="{10D13746-540B-4DD4-BC92-C800CB4BA5C9}" srcId="{518F0019-C513-4DBA-B536-D3AFEE7300A5}" destId="{CE5853E1-3D36-4508-AE95-FB20F1A77F11}" srcOrd="2" destOrd="0" parTransId="{67E4EF9D-16F7-49B4-99CF-F2ACE01DEAC8}" sibTransId="{7AA86CB3-AAC5-4E5B-8906-8F1BDF335A65}"/>
    <dgm:cxn modelId="{B2B64F7A-653B-4634-AD8E-D8B10D4FC31C}" srcId="{518F0019-C513-4DBA-B536-D3AFEE7300A5}" destId="{5B9BF218-ACC7-44DF-AF3B-DAA16179F686}" srcOrd="0" destOrd="0" parTransId="{97213BFF-0710-4B03-8F3C-7C3211F73183}" sibTransId="{045CBC7E-D1F5-4346-881A-17B1F06CE18F}"/>
    <dgm:cxn modelId="{3F027DDF-6330-4A6A-8A13-8847D938817A}" type="presOf" srcId="{518F0019-C513-4DBA-B536-D3AFEE7300A5}" destId="{6E1A2C41-FAFA-4B95-BC5A-50D96F642599}" srcOrd="0" destOrd="0" presId="urn:microsoft.com/office/officeart/2005/8/layout/vList6"/>
    <dgm:cxn modelId="{730EB2AB-D0C8-45F8-A229-FDE8E5806318}" type="presOf" srcId="{CE5853E1-3D36-4508-AE95-FB20F1A77F11}" destId="{1CA74F8A-9E4E-4485-9C7C-863273731817}" srcOrd="0" destOrd="2" presId="urn:microsoft.com/office/officeart/2005/8/layout/vList6"/>
    <dgm:cxn modelId="{6F17E532-B539-4DB4-84A7-BA0F4F308360}" srcId="{021F4843-B9C9-456E-9A51-65CB36CDA16E}" destId="{518F0019-C513-4DBA-B536-D3AFEE7300A5}" srcOrd="0" destOrd="0" parTransId="{443642C8-68DF-44B9-88C5-7B1DD8099861}" sibTransId="{B51CC178-5B56-4B3B-AF56-386BB58A5E1C}"/>
    <dgm:cxn modelId="{BF47B608-64E9-48FE-897C-E11B82023251}" type="presOf" srcId="{5B9BF218-ACC7-44DF-AF3B-DAA16179F686}" destId="{1CA74F8A-9E4E-4485-9C7C-863273731817}" srcOrd="0" destOrd="0" presId="urn:microsoft.com/office/officeart/2005/8/layout/vList6"/>
    <dgm:cxn modelId="{43B251F0-36BE-4784-A8A6-99C4DA630558}" type="presOf" srcId="{5230A406-CE23-4675-8EEA-E7F46B15145F}" destId="{1CA74F8A-9E4E-4485-9C7C-863273731817}" srcOrd="0" destOrd="1" presId="urn:microsoft.com/office/officeart/2005/8/layout/vList6"/>
    <dgm:cxn modelId="{58ADE5AD-C26C-49E2-8DD3-41FCD95D7942}" type="presParOf" srcId="{ECC7F136-4541-40F8-93E7-2B2FDE7BFEA4}" destId="{D4871DD8-6DFB-43BF-8A1E-FF528B4A61EE}" srcOrd="0" destOrd="0" presId="urn:microsoft.com/office/officeart/2005/8/layout/vList6"/>
    <dgm:cxn modelId="{03736589-3777-462A-8607-963D86871C9A}" type="presParOf" srcId="{D4871DD8-6DFB-43BF-8A1E-FF528B4A61EE}" destId="{6E1A2C41-FAFA-4B95-BC5A-50D96F642599}" srcOrd="0" destOrd="0" presId="urn:microsoft.com/office/officeart/2005/8/layout/vList6"/>
    <dgm:cxn modelId="{78B48DF6-17FC-4209-80AC-1C48BFCE723D}" type="presParOf" srcId="{D4871DD8-6DFB-43BF-8A1E-FF528B4A61EE}" destId="{1CA74F8A-9E4E-4485-9C7C-86327373181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1F4843-B9C9-456E-9A51-65CB36CDA16E}" type="doc">
      <dgm:prSet loTypeId="urn:microsoft.com/office/officeart/2005/8/layout/vList6" loCatId="list" qsTypeId="urn:microsoft.com/office/officeart/2005/8/quickstyle/simple1" qsCatId="simple" csTypeId="urn:microsoft.com/office/officeart/2005/8/colors/accent4_3" csCatId="accent4" phldr="1"/>
      <dgm:spPr/>
      <dgm:t>
        <a:bodyPr/>
        <a:lstStyle/>
        <a:p>
          <a:endParaRPr lang="en-US"/>
        </a:p>
      </dgm:t>
    </dgm:pt>
    <dgm:pt modelId="{518F0019-C513-4DBA-B536-D3AFEE7300A5}">
      <dgm:prSet phldrT="[Text]"/>
      <dgm:spPr/>
      <dgm:t>
        <a:bodyPr/>
        <a:lstStyle/>
        <a:p>
          <a:r>
            <a:rPr lang="en-US" dirty="0" smtClean="0"/>
            <a:t>Non-Government Persecutor</a:t>
          </a:r>
          <a:endParaRPr lang="en-US" dirty="0"/>
        </a:p>
      </dgm:t>
    </dgm:pt>
    <dgm:pt modelId="{443642C8-68DF-44B9-88C5-7B1DD8099861}" type="parTrans" cxnId="{6F17E532-B539-4DB4-84A7-BA0F4F308360}">
      <dgm:prSet/>
      <dgm:spPr/>
      <dgm:t>
        <a:bodyPr/>
        <a:lstStyle/>
        <a:p>
          <a:endParaRPr lang="en-US"/>
        </a:p>
      </dgm:t>
    </dgm:pt>
    <dgm:pt modelId="{B51CC178-5B56-4B3B-AF56-386BB58A5E1C}" type="sibTrans" cxnId="{6F17E532-B539-4DB4-84A7-BA0F4F308360}">
      <dgm:prSet/>
      <dgm:spPr/>
      <dgm:t>
        <a:bodyPr/>
        <a:lstStyle/>
        <a:p>
          <a:endParaRPr lang="en-US"/>
        </a:p>
      </dgm:t>
    </dgm:pt>
    <dgm:pt modelId="{5B9BF218-ACC7-44DF-AF3B-DAA16179F686}">
      <dgm:prSet phldrT="[Text]"/>
      <dgm:spPr/>
      <dgm:t>
        <a:bodyPr/>
        <a:lstStyle/>
        <a:p>
          <a:endParaRPr lang="en-US" dirty="0"/>
        </a:p>
      </dgm:t>
    </dgm:pt>
    <dgm:pt modelId="{97213BFF-0710-4B03-8F3C-7C3211F73183}" type="parTrans" cxnId="{B2B64F7A-653B-4634-AD8E-D8B10D4FC31C}">
      <dgm:prSet/>
      <dgm:spPr/>
      <dgm:t>
        <a:bodyPr/>
        <a:lstStyle/>
        <a:p>
          <a:endParaRPr lang="en-US"/>
        </a:p>
      </dgm:t>
    </dgm:pt>
    <dgm:pt modelId="{045CBC7E-D1F5-4346-881A-17B1F06CE18F}" type="sibTrans" cxnId="{B2B64F7A-653B-4634-AD8E-D8B10D4FC31C}">
      <dgm:prSet/>
      <dgm:spPr/>
      <dgm:t>
        <a:bodyPr/>
        <a:lstStyle/>
        <a:p>
          <a:endParaRPr lang="en-US"/>
        </a:p>
      </dgm:t>
    </dgm:pt>
    <dgm:pt modelId="{CC917660-B438-4150-9138-BFBDC3C5545C}">
      <dgm:prSet phldrT="[Text]"/>
      <dgm:spPr/>
      <dgm:t>
        <a:bodyPr/>
        <a:lstStyle/>
        <a:p>
          <a:r>
            <a:rPr lang="en-US" dirty="0" smtClean="0"/>
            <a:t>Refused request for help	</a:t>
          </a:r>
          <a:endParaRPr lang="en-US" dirty="0"/>
        </a:p>
      </dgm:t>
    </dgm:pt>
    <dgm:pt modelId="{DE1E1E29-D964-4223-8CC9-32D3BD67E086}" type="parTrans" cxnId="{3BCA4329-CA38-43DA-A024-C53D4EA6E4EF}">
      <dgm:prSet/>
      <dgm:spPr/>
      <dgm:t>
        <a:bodyPr/>
        <a:lstStyle/>
        <a:p>
          <a:endParaRPr lang="en-US"/>
        </a:p>
      </dgm:t>
    </dgm:pt>
    <dgm:pt modelId="{6EA52AB9-4ECB-4290-9F06-F8381402D9CC}" type="sibTrans" cxnId="{3BCA4329-CA38-43DA-A024-C53D4EA6E4EF}">
      <dgm:prSet/>
      <dgm:spPr/>
      <dgm:t>
        <a:bodyPr/>
        <a:lstStyle/>
        <a:p>
          <a:endParaRPr lang="en-US"/>
        </a:p>
      </dgm:t>
    </dgm:pt>
    <dgm:pt modelId="{FFF54915-CE08-4C6D-A34F-EF877758DEF5}">
      <dgm:prSet phldrT="[Text]"/>
      <dgm:spPr/>
      <dgm:t>
        <a:bodyPr/>
        <a:lstStyle/>
        <a:p>
          <a:r>
            <a:rPr lang="en-US" dirty="0" smtClean="0"/>
            <a:t>Inadequate laws/policies</a:t>
          </a:r>
          <a:endParaRPr lang="en-US" dirty="0"/>
        </a:p>
      </dgm:t>
    </dgm:pt>
    <dgm:pt modelId="{7FB128AF-666A-4733-ADF7-7E3F48917615}" type="parTrans" cxnId="{6DDAF925-5D45-4223-8D92-5DD207584C5C}">
      <dgm:prSet/>
      <dgm:spPr/>
      <dgm:t>
        <a:bodyPr/>
        <a:lstStyle/>
        <a:p>
          <a:endParaRPr lang="en-US"/>
        </a:p>
      </dgm:t>
    </dgm:pt>
    <dgm:pt modelId="{69746511-3323-446C-AB28-FE5CA8B80703}" type="sibTrans" cxnId="{6DDAF925-5D45-4223-8D92-5DD207584C5C}">
      <dgm:prSet/>
      <dgm:spPr/>
      <dgm:t>
        <a:bodyPr/>
        <a:lstStyle/>
        <a:p>
          <a:endParaRPr lang="en-US"/>
        </a:p>
      </dgm:t>
    </dgm:pt>
    <dgm:pt modelId="{F84EA5C9-086F-4D53-AC53-AD3CC9CFBAA6}">
      <dgm:prSet/>
      <dgm:spPr/>
      <dgm:t>
        <a:bodyPr/>
        <a:lstStyle/>
        <a:p>
          <a:r>
            <a:rPr lang="en-US" dirty="0" smtClean="0"/>
            <a:t>Inadequate enforcement</a:t>
          </a:r>
          <a:endParaRPr lang="en-US" dirty="0"/>
        </a:p>
      </dgm:t>
    </dgm:pt>
    <dgm:pt modelId="{17AA7638-0D38-4A73-AE27-8963FFFEDCBF}" type="parTrans" cxnId="{E5D9DE33-A9B3-43F9-A1C5-DEFC80571FA5}">
      <dgm:prSet/>
      <dgm:spPr/>
      <dgm:t>
        <a:bodyPr/>
        <a:lstStyle/>
        <a:p>
          <a:endParaRPr lang="en-US"/>
        </a:p>
      </dgm:t>
    </dgm:pt>
    <dgm:pt modelId="{7D2F9B93-4852-412C-97AA-0A5EE1A506C6}" type="sibTrans" cxnId="{E5D9DE33-A9B3-43F9-A1C5-DEFC80571FA5}">
      <dgm:prSet/>
      <dgm:spPr/>
      <dgm:t>
        <a:bodyPr/>
        <a:lstStyle/>
        <a:p>
          <a:endParaRPr lang="en-US"/>
        </a:p>
      </dgm:t>
    </dgm:pt>
    <dgm:pt modelId="{ECC7F136-4541-40F8-93E7-2B2FDE7BFEA4}" type="pres">
      <dgm:prSet presAssocID="{021F4843-B9C9-456E-9A51-65CB36CDA16E}" presName="Name0" presStyleCnt="0">
        <dgm:presLayoutVars>
          <dgm:dir/>
          <dgm:animLvl val="lvl"/>
          <dgm:resizeHandles/>
        </dgm:presLayoutVars>
      </dgm:prSet>
      <dgm:spPr/>
      <dgm:t>
        <a:bodyPr/>
        <a:lstStyle/>
        <a:p>
          <a:endParaRPr lang="en-US"/>
        </a:p>
      </dgm:t>
    </dgm:pt>
    <dgm:pt modelId="{D4871DD8-6DFB-43BF-8A1E-FF528B4A61EE}" type="pres">
      <dgm:prSet presAssocID="{518F0019-C513-4DBA-B536-D3AFEE7300A5}" presName="linNode" presStyleCnt="0"/>
      <dgm:spPr/>
    </dgm:pt>
    <dgm:pt modelId="{6E1A2C41-FAFA-4B95-BC5A-50D96F642599}" type="pres">
      <dgm:prSet presAssocID="{518F0019-C513-4DBA-B536-D3AFEE7300A5}" presName="parentShp" presStyleLbl="node1" presStyleIdx="0" presStyleCnt="1" custLinFactNeighborY="2703">
        <dgm:presLayoutVars>
          <dgm:bulletEnabled val="1"/>
        </dgm:presLayoutVars>
      </dgm:prSet>
      <dgm:spPr/>
      <dgm:t>
        <a:bodyPr/>
        <a:lstStyle/>
        <a:p>
          <a:endParaRPr lang="en-US"/>
        </a:p>
      </dgm:t>
    </dgm:pt>
    <dgm:pt modelId="{1CA74F8A-9E4E-4485-9C7C-863273731817}" type="pres">
      <dgm:prSet presAssocID="{518F0019-C513-4DBA-B536-D3AFEE7300A5}" presName="childShp" presStyleLbl="bgAccFollowNode1" presStyleIdx="0" presStyleCnt="1">
        <dgm:presLayoutVars>
          <dgm:bulletEnabled val="1"/>
        </dgm:presLayoutVars>
      </dgm:prSet>
      <dgm:spPr/>
      <dgm:t>
        <a:bodyPr/>
        <a:lstStyle/>
        <a:p>
          <a:endParaRPr lang="en-US"/>
        </a:p>
      </dgm:t>
    </dgm:pt>
  </dgm:ptLst>
  <dgm:cxnLst>
    <dgm:cxn modelId="{813DA125-7E7F-4400-9279-732791335F20}" type="presOf" srcId="{CC917660-B438-4150-9138-BFBDC3C5545C}" destId="{1CA74F8A-9E4E-4485-9C7C-863273731817}" srcOrd="0" destOrd="1" presId="urn:microsoft.com/office/officeart/2005/8/layout/vList6"/>
    <dgm:cxn modelId="{B2B64F7A-653B-4634-AD8E-D8B10D4FC31C}" srcId="{518F0019-C513-4DBA-B536-D3AFEE7300A5}" destId="{5B9BF218-ACC7-44DF-AF3B-DAA16179F686}" srcOrd="0" destOrd="0" parTransId="{97213BFF-0710-4B03-8F3C-7C3211F73183}" sibTransId="{045CBC7E-D1F5-4346-881A-17B1F06CE18F}"/>
    <dgm:cxn modelId="{6DDAF925-5D45-4223-8D92-5DD207584C5C}" srcId="{518F0019-C513-4DBA-B536-D3AFEE7300A5}" destId="{FFF54915-CE08-4C6D-A34F-EF877758DEF5}" srcOrd="2" destOrd="0" parTransId="{7FB128AF-666A-4733-ADF7-7E3F48917615}" sibTransId="{69746511-3323-446C-AB28-FE5CA8B80703}"/>
    <dgm:cxn modelId="{E5D9DE33-A9B3-43F9-A1C5-DEFC80571FA5}" srcId="{518F0019-C513-4DBA-B536-D3AFEE7300A5}" destId="{F84EA5C9-086F-4D53-AC53-AD3CC9CFBAA6}" srcOrd="3" destOrd="0" parTransId="{17AA7638-0D38-4A73-AE27-8963FFFEDCBF}" sibTransId="{7D2F9B93-4852-412C-97AA-0A5EE1A506C6}"/>
    <dgm:cxn modelId="{A3615CD5-E4DA-47C2-872E-32272D227F89}" type="presOf" srcId="{021F4843-B9C9-456E-9A51-65CB36CDA16E}" destId="{ECC7F136-4541-40F8-93E7-2B2FDE7BFEA4}" srcOrd="0" destOrd="0" presId="urn:microsoft.com/office/officeart/2005/8/layout/vList6"/>
    <dgm:cxn modelId="{0D6D265B-71C8-433E-8753-6F1189D31FF8}" type="presOf" srcId="{518F0019-C513-4DBA-B536-D3AFEE7300A5}" destId="{6E1A2C41-FAFA-4B95-BC5A-50D96F642599}" srcOrd="0" destOrd="0" presId="urn:microsoft.com/office/officeart/2005/8/layout/vList6"/>
    <dgm:cxn modelId="{E7E099A0-9172-4FCB-8D5B-4D432B13FEB4}" type="presOf" srcId="{5B9BF218-ACC7-44DF-AF3B-DAA16179F686}" destId="{1CA74F8A-9E4E-4485-9C7C-863273731817}" srcOrd="0" destOrd="0" presId="urn:microsoft.com/office/officeart/2005/8/layout/vList6"/>
    <dgm:cxn modelId="{FF984CA8-B8AD-4618-BA23-2B152508830E}" type="presOf" srcId="{FFF54915-CE08-4C6D-A34F-EF877758DEF5}" destId="{1CA74F8A-9E4E-4485-9C7C-863273731817}" srcOrd="0" destOrd="2" presId="urn:microsoft.com/office/officeart/2005/8/layout/vList6"/>
    <dgm:cxn modelId="{6F17E532-B539-4DB4-84A7-BA0F4F308360}" srcId="{021F4843-B9C9-456E-9A51-65CB36CDA16E}" destId="{518F0019-C513-4DBA-B536-D3AFEE7300A5}" srcOrd="0" destOrd="0" parTransId="{443642C8-68DF-44B9-88C5-7B1DD8099861}" sibTransId="{B51CC178-5B56-4B3B-AF56-386BB58A5E1C}"/>
    <dgm:cxn modelId="{3BCA4329-CA38-43DA-A024-C53D4EA6E4EF}" srcId="{518F0019-C513-4DBA-B536-D3AFEE7300A5}" destId="{CC917660-B438-4150-9138-BFBDC3C5545C}" srcOrd="1" destOrd="0" parTransId="{DE1E1E29-D964-4223-8CC9-32D3BD67E086}" sibTransId="{6EA52AB9-4ECB-4290-9F06-F8381402D9CC}"/>
    <dgm:cxn modelId="{C8874B27-B0D8-4B8F-A866-98E2B796C813}" type="presOf" srcId="{F84EA5C9-086F-4D53-AC53-AD3CC9CFBAA6}" destId="{1CA74F8A-9E4E-4485-9C7C-863273731817}" srcOrd="0" destOrd="3" presId="urn:microsoft.com/office/officeart/2005/8/layout/vList6"/>
    <dgm:cxn modelId="{05BBC630-D99C-40E0-99CF-F10AA8C8BBB3}" type="presParOf" srcId="{ECC7F136-4541-40F8-93E7-2B2FDE7BFEA4}" destId="{D4871DD8-6DFB-43BF-8A1E-FF528B4A61EE}" srcOrd="0" destOrd="0" presId="urn:microsoft.com/office/officeart/2005/8/layout/vList6"/>
    <dgm:cxn modelId="{F746103D-FB3D-43EC-90CE-808BC14A0E23}" type="presParOf" srcId="{D4871DD8-6DFB-43BF-8A1E-FF528B4A61EE}" destId="{6E1A2C41-FAFA-4B95-BC5A-50D96F642599}" srcOrd="0" destOrd="0" presId="urn:microsoft.com/office/officeart/2005/8/layout/vList6"/>
    <dgm:cxn modelId="{4A52F398-035F-40BF-8388-D6BCC9DC820A}" type="presParOf" srcId="{D4871DD8-6DFB-43BF-8A1E-FF528B4A61EE}" destId="{1CA74F8A-9E4E-4485-9C7C-863273731817}"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3EAB2-2CCF-4A9A-95DC-BDCD8C981B89}" type="doc">
      <dgm:prSet loTypeId="urn:microsoft.com/office/officeart/2005/8/layout/cycle8" loCatId="cycle" qsTypeId="urn:microsoft.com/office/officeart/2005/8/quickstyle/simple1" qsCatId="simple" csTypeId="urn:microsoft.com/office/officeart/2005/8/colors/accent1_2" csCatId="accent1" phldr="1"/>
      <dgm:spPr/>
    </dgm:pt>
    <dgm:pt modelId="{A4ADB361-B628-4798-9D0A-F6E2B47CE0AE}">
      <dgm:prSet phldrT="[Text]"/>
      <dgm:spPr/>
      <dgm:t>
        <a:bodyPr/>
        <a:lstStyle/>
        <a:p>
          <a:r>
            <a:rPr lang="en-US" dirty="0" smtClean="0"/>
            <a:t>NGO Reports</a:t>
          </a:r>
          <a:endParaRPr lang="en-US" dirty="0"/>
        </a:p>
      </dgm:t>
    </dgm:pt>
    <dgm:pt modelId="{4A107392-1D48-4959-8A21-DD1982508DE2}" type="parTrans" cxnId="{2F90267D-D39E-4E21-B734-4DBB285B7FED}">
      <dgm:prSet/>
      <dgm:spPr/>
      <dgm:t>
        <a:bodyPr/>
        <a:lstStyle/>
        <a:p>
          <a:endParaRPr lang="en-US"/>
        </a:p>
      </dgm:t>
    </dgm:pt>
    <dgm:pt modelId="{4F7C76FA-74CC-40C2-8A5F-536141C42CF2}" type="sibTrans" cxnId="{2F90267D-D39E-4E21-B734-4DBB285B7FED}">
      <dgm:prSet/>
      <dgm:spPr/>
      <dgm:t>
        <a:bodyPr/>
        <a:lstStyle/>
        <a:p>
          <a:endParaRPr lang="en-US"/>
        </a:p>
      </dgm:t>
    </dgm:pt>
    <dgm:pt modelId="{7A4D6A6C-041F-4837-87E8-721BE6F93F26}">
      <dgm:prSet phldrT="[Text]"/>
      <dgm:spPr/>
      <dgm:t>
        <a:bodyPr/>
        <a:lstStyle/>
        <a:p>
          <a:r>
            <a:rPr lang="en-US" dirty="0" smtClean="0"/>
            <a:t>Media Coverage</a:t>
          </a:r>
          <a:endParaRPr lang="en-US" dirty="0"/>
        </a:p>
      </dgm:t>
    </dgm:pt>
    <dgm:pt modelId="{65B68196-B635-4DB0-8A5A-B00552473BA8}" type="parTrans" cxnId="{6CBA6BAE-5AE0-4137-9733-A6283428EAAC}">
      <dgm:prSet/>
      <dgm:spPr/>
      <dgm:t>
        <a:bodyPr/>
        <a:lstStyle/>
        <a:p>
          <a:endParaRPr lang="en-US"/>
        </a:p>
      </dgm:t>
    </dgm:pt>
    <dgm:pt modelId="{38D33BAF-BF97-452B-9D35-7739D9D13A8E}" type="sibTrans" cxnId="{6CBA6BAE-5AE0-4137-9733-A6283428EAAC}">
      <dgm:prSet/>
      <dgm:spPr/>
      <dgm:t>
        <a:bodyPr/>
        <a:lstStyle/>
        <a:p>
          <a:endParaRPr lang="en-US"/>
        </a:p>
      </dgm:t>
    </dgm:pt>
    <dgm:pt modelId="{85FD3999-20BA-4651-8E1F-C9CE828747D9}">
      <dgm:prSet phldrT="[Text]"/>
      <dgm:spPr/>
      <dgm:t>
        <a:bodyPr/>
        <a:lstStyle/>
        <a:p>
          <a:r>
            <a:rPr lang="en-US" dirty="0" smtClean="0"/>
            <a:t>Government Reports</a:t>
          </a:r>
          <a:endParaRPr lang="en-US" dirty="0"/>
        </a:p>
      </dgm:t>
    </dgm:pt>
    <dgm:pt modelId="{92764CE1-44BF-450C-95DB-01B7BACA00A7}" type="parTrans" cxnId="{A17B5BAD-DF67-4AD5-8CBC-518BBD9ECE40}">
      <dgm:prSet/>
      <dgm:spPr/>
      <dgm:t>
        <a:bodyPr/>
        <a:lstStyle/>
        <a:p>
          <a:endParaRPr lang="en-US"/>
        </a:p>
      </dgm:t>
    </dgm:pt>
    <dgm:pt modelId="{D44AF512-FC85-4D9B-B144-B31B82B8C382}" type="sibTrans" cxnId="{A17B5BAD-DF67-4AD5-8CBC-518BBD9ECE40}">
      <dgm:prSet/>
      <dgm:spPr/>
      <dgm:t>
        <a:bodyPr/>
        <a:lstStyle/>
        <a:p>
          <a:endParaRPr lang="en-US"/>
        </a:p>
      </dgm:t>
    </dgm:pt>
    <dgm:pt modelId="{8733130E-E1E0-45A5-A490-E6AF89502A2B}" type="pres">
      <dgm:prSet presAssocID="{36E3EAB2-2CCF-4A9A-95DC-BDCD8C981B89}" presName="compositeShape" presStyleCnt="0">
        <dgm:presLayoutVars>
          <dgm:chMax val="7"/>
          <dgm:dir/>
          <dgm:resizeHandles val="exact"/>
        </dgm:presLayoutVars>
      </dgm:prSet>
      <dgm:spPr/>
    </dgm:pt>
    <dgm:pt modelId="{F75237A9-F28B-432F-AE43-DEBB1549EB2D}" type="pres">
      <dgm:prSet presAssocID="{36E3EAB2-2CCF-4A9A-95DC-BDCD8C981B89}" presName="wedge1" presStyleLbl="node1" presStyleIdx="0" presStyleCnt="3" custLinFactNeighborX="-447" custLinFactNeighborY="1479"/>
      <dgm:spPr/>
      <dgm:t>
        <a:bodyPr/>
        <a:lstStyle/>
        <a:p>
          <a:endParaRPr lang="en-US"/>
        </a:p>
      </dgm:t>
    </dgm:pt>
    <dgm:pt modelId="{486991CA-7846-4935-9137-A4306E0BFD7D}" type="pres">
      <dgm:prSet presAssocID="{36E3EAB2-2CCF-4A9A-95DC-BDCD8C981B89}" presName="dummy1a" presStyleCnt="0"/>
      <dgm:spPr/>
    </dgm:pt>
    <dgm:pt modelId="{7068AD6D-7863-466F-9166-7D5F23185B78}" type="pres">
      <dgm:prSet presAssocID="{36E3EAB2-2CCF-4A9A-95DC-BDCD8C981B89}" presName="dummy1b" presStyleCnt="0"/>
      <dgm:spPr/>
    </dgm:pt>
    <dgm:pt modelId="{54451306-879A-4AC2-9D99-1FD3096D2981}" type="pres">
      <dgm:prSet presAssocID="{36E3EAB2-2CCF-4A9A-95DC-BDCD8C981B89}" presName="wedge1Tx" presStyleLbl="node1" presStyleIdx="0" presStyleCnt="3">
        <dgm:presLayoutVars>
          <dgm:chMax val="0"/>
          <dgm:chPref val="0"/>
          <dgm:bulletEnabled val="1"/>
        </dgm:presLayoutVars>
      </dgm:prSet>
      <dgm:spPr/>
      <dgm:t>
        <a:bodyPr/>
        <a:lstStyle/>
        <a:p>
          <a:endParaRPr lang="en-US"/>
        </a:p>
      </dgm:t>
    </dgm:pt>
    <dgm:pt modelId="{600C1041-C48D-43B7-99B6-C0D8B27105C4}" type="pres">
      <dgm:prSet presAssocID="{36E3EAB2-2CCF-4A9A-95DC-BDCD8C981B89}" presName="wedge2" presStyleLbl="node1" presStyleIdx="1" presStyleCnt="3"/>
      <dgm:spPr/>
      <dgm:t>
        <a:bodyPr/>
        <a:lstStyle/>
        <a:p>
          <a:endParaRPr lang="en-US"/>
        </a:p>
      </dgm:t>
    </dgm:pt>
    <dgm:pt modelId="{D527896F-3DE9-41E7-BD94-B900BE707715}" type="pres">
      <dgm:prSet presAssocID="{36E3EAB2-2CCF-4A9A-95DC-BDCD8C981B89}" presName="dummy2a" presStyleCnt="0"/>
      <dgm:spPr/>
    </dgm:pt>
    <dgm:pt modelId="{71CE9926-758B-4A49-8393-C7CC586D4ADD}" type="pres">
      <dgm:prSet presAssocID="{36E3EAB2-2CCF-4A9A-95DC-BDCD8C981B89}" presName="dummy2b" presStyleCnt="0"/>
      <dgm:spPr/>
    </dgm:pt>
    <dgm:pt modelId="{A7CAC8C0-89C9-40AB-93F1-BA57A0AEA8BF}" type="pres">
      <dgm:prSet presAssocID="{36E3EAB2-2CCF-4A9A-95DC-BDCD8C981B89}" presName="wedge2Tx" presStyleLbl="node1" presStyleIdx="1" presStyleCnt="3">
        <dgm:presLayoutVars>
          <dgm:chMax val="0"/>
          <dgm:chPref val="0"/>
          <dgm:bulletEnabled val="1"/>
        </dgm:presLayoutVars>
      </dgm:prSet>
      <dgm:spPr/>
      <dgm:t>
        <a:bodyPr/>
        <a:lstStyle/>
        <a:p>
          <a:endParaRPr lang="en-US"/>
        </a:p>
      </dgm:t>
    </dgm:pt>
    <dgm:pt modelId="{B4BE6C0C-F99D-41C3-A367-212BB77EEA05}" type="pres">
      <dgm:prSet presAssocID="{36E3EAB2-2CCF-4A9A-95DC-BDCD8C981B89}" presName="wedge3" presStyleLbl="node1" presStyleIdx="2" presStyleCnt="3"/>
      <dgm:spPr/>
      <dgm:t>
        <a:bodyPr/>
        <a:lstStyle/>
        <a:p>
          <a:endParaRPr lang="en-US"/>
        </a:p>
      </dgm:t>
    </dgm:pt>
    <dgm:pt modelId="{8B6AB48A-9350-4B89-B771-289B2D3D5DD5}" type="pres">
      <dgm:prSet presAssocID="{36E3EAB2-2CCF-4A9A-95DC-BDCD8C981B89}" presName="dummy3a" presStyleCnt="0"/>
      <dgm:spPr/>
    </dgm:pt>
    <dgm:pt modelId="{C95247B4-46E9-463B-AD6B-76B4D6B1ABCD}" type="pres">
      <dgm:prSet presAssocID="{36E3EAB2-2CCF-4A9A-95DC-BDCD8C981B89}" presName="dummy3b" presStyleCnt="0"/>
      <dgm:spPr/>
    </dgm:pt>
    <dgm:pt modelId="{51695E2E-F2F9-42C2-9FC8-25AF4AA8FA75}" type="pres">
      <dgm:prSet presAssocID="{36E3EAB2-2CCF-4A9A-95DC-BDCD8C981B89}" presName="wedge3Tx" presStyleLbl="node1" presStyleIdx="2" presStyleCnt="3">
        <dgm:presLayoutVars>
          <dgm:chMax val="0"/>
          <dgm:chPref val="0"/>
          <dgm:bulletEnabled val="1"/>
        </dgm:presLayoutVars>
      </dgm:prSet>
      <dgm:spPr/>
      <dgm:t>
        <a:bodyPr/>
        <a:lstStyle/>
        <a:p>
          <a:endParaRPr lang="en-US"/>
        </a:p>
      </dgm:t>
    </dgm:pt>
    <dgm:pt modelId="{4A125140-900A-4AB2-84C5-218655834373}" type="pres">
      <dgm:prSet presAssocID="{4F7C76FA-74CC-40C2-8A5F-536141C42CF2}" presName="arrowWedge1" presStyleLbl="fgSibTrans2D1" presStyleIdx="0" presStyleCnt="3"/>
      <dgm:spPr/>
    </dgm:pt>
    <dgm:pt modelId="{7F8B2F6D-3DB8-403D-80AB-EE18799F0337}" type="pres">
      <dgm:prSet presAssocID="{38D33BAF-BF97-452B-9D35-7739D9D13A8E}" presName="arrowWedge2" presStyleLbl="fgSibTrans2D1" presStyleIdx="1" presStyleCnt="3"/>
      <dgm:spPr/>
    </dgm:pt>
    <dgm:pt modelId="{40B885D0-080B-42F2-BF80-72E6D8438ADF}" type="pres">
      <dgm:prSet presAssocID="{D44AF512-FC85-4D9B-B144-B31B82B8C382}" presName="arrowWedge3" presStyleLbl="fgSibTrans2D1" presStyleIdx="2" presStyleCnt="3"/>
      <dgm:spPr/>
    </dgm:pt>
  </dgm:ptLst>
  <dgm:cxnLst>
    <dgm:cxn modelId="{B6DF295D-15F0-49DD-91FE-222D8B41B2E4}" type="presOf" srcId="{85FD3999-20BA-4651-8E1F-C9CE828747D9}" destId="{B4BE6C0C-F99D-41C3-A367-212BB77EEA05}" srcOrd="0" destOrd="0" presId="urn:microsoft.com/office/officeart/2005/8/layout/cycle8"/>
    <dgm:cxn modelId="{CAA5CFAD-86B0-42F5-B4A4-DD00EC760CD7}" type="presOf" srcId="{7A4D6A6C-041F-4837-87E8-721BE6F93F26}" destId="{600C1041-C48D-43B7-99B6-C0D8B27105C4}" srcOrd="0" destOrd="0" presId="urn:microsoft.com/office/officeart/2005/8/layout/cycle8"/>
    <dgm:cxn modelId="{A17B5BAD-DF67-4AD5-8CBC-518BBD9ECE40}" srcId="{36E3EAB2-2CCF-4A9A-95DC-BDCD8C981B89}" destId="{85FD3999-20BA-4651-8E1F-C9CE828747D9}" srcOrd="2" destOrd="0" parTransId="{92764CE1-44BF-450C-95DB-01B7BACA00A7}" sibTransId="{D44AF512-FC85-4D9B-B144-B31B82B8C382}"/>
    <dgm:cxn modelId="{6CBA6BAE-5AE0-4137-9733-A6283428EAAC}" srcId="{36E3EAB2-2CCF-4A9A-95DC-BDCD8C981B89}" destId="{7A4D6A6C-041F-4837-87E8-721BE6F93F26}" srcOrd="1" destOrd="0" parTransId="{65B68196-B635-4DB0-8A5A-B00552473BA8}" sibTransId="{38D33BAF-BF97-452B-9D35-7739D9D13A8E}"/>
    <dgm:cxn modelId="{80A6FF21-C478-4FF0-9B52-74D7CE9A98C1}" type="presOf" srcId="{A4ADB361-B628-4798-9D0A-F6E2B47CE0AE}" destId="{F75237A9-F28B-432F-AE43-DEBB1549EB2D}" srcOrd="0" destOrd="0" presId="urn:microsoft.com/office/officeart/2005/8/layout/cycle8"/>
    <dgm:cxn modelId="{71CE69BA-9391-4AA3-974D-20D13AEE266C}" type="presOf" srcId="{85FD3999-20BA-4651-8E1F-C9CE828747D9}" destId="{51695E2E-F2F9-42C2-9FC8-25AF4AA8FA75}" srcOrd="1" destOrd="0" presId="urn:microsoft.com/office/officeart/2005/8/layout/cycle8"/>
    <dgm:cxn modelId="{E325ECBC-C1C7-4878-A97E-D1860F84A902}" type="presOf" srcId="{A4ADB361-B628-4798-9D0A-F6E2B47CE0AE}" destId="{54451306-879A-4AC2-9D99-1FD3096D2981}" srcOrd="1" destOrd="0" presId="urn:microsoft.com/office/officeart/2005/8/layout/cycle8"/>
    <dgm:cxn modelId="{2F90267D-D39E-4E21-B734-4DBB285B7FED}" srcId="{36E3EAB2-2CCF-4A9A-95DC-BDCD8C981B89}" destId="{A4ADB361-B628-4798-9D0A-F6E2B47CE0AE}" srcOrd="0" destOrd="0" parTransId="{4A107392-1D48-4959-8A21-DD1982508DE2}" sibTransId="{4F7C76FA-74CC-40C2-8A5F-536141C42CF2}"/>
    <dgm:cxn modelId="{2B3E00DC-054E-4401-938C-6478686573F6}" type="presOf" srcId="{7A4D6A6C-041F-4837-87E8-721BE6F93F26}" destId="{A7CAC8C0-89C9-40AB-93F1-BA57A0AEA8BF}" srcOrd="1" destOrd="0" presId="urn:microsoft.com/office/officeart/2005/8/layout/cycle8"/>
    <dgm:cxn modelId="{8E7EA333-21DD-4DDF-8B66-0F7DBFF9E855}" type="presOf" srcId="{36E3EAB2-2CCF-4A9A-95DC-BDCD8C981B89}" destId="{8733130E-E1E0-45A5-A490-E6AF89502A2B}" srcOrd="0" destOrd="0" presId="urn:microsoft.com/office/officeart/2005/8/layout/cycle8"/>
    <dgm:cxn modelId="{3B6646C5-84F9-4CF8-9EE0-45C2DE56950C}" type="presParOf" srcId="{8733130E-E1E0-45A5-A490-E6AF89502A2B}" destId="{F75237A9-F28B-432F-AE43-DEBB1549EB2D}" srcOrd="0" destOrd="0" presId="urn:microsoft.com/office/officeart/2005/8/layout/cycle8"/>
    <dgm:cxn modelId="{6BC7BF6B-1944-4697-863B-DC06F9DF207F}" type="presParOf" srcId="{8733130E-E1E0-45A5-A490-E6AF89502A2B}" destId="{486991CA-7846-4935-9137-A4306E0BFD7D}" srcOrd="1" destOrd="0" presId="urn:microsoft.com/office/officeart/2005/8/layout/cycle8"/>
    <dgm:cxn modelId="{99CE0CA3-AE99-4199-B6B0-A968DA2113E2}" type="presParOf" srcId="{8733130E-E1E0-45A5-A490-E6AF89502A2B}" destId="{7068AD6D-7863-466F-9166-7D5F23185B78}" srcOrd="2" destOrd="0" presId="urn:microsoft.com/office/officeart/2005/8/layout/cycle8"/>
    <dgm:cxn modelId="{51470B03-BBCC-42AB-AE18-6FCAAE408138}" type="presParOf" srcId="{8733130E-E1E0-45A5-A490-E6AF89502A2B}" destId="{54451306-879A-4AC2-9D99-1FD3096D2981}" srcOrd="3" destOrd="0" presId="urn:microsoft.com/office/officeart/2005/8/layout/cycle8"/>
    <dgm:cxn modelId="{94C396AA-1782-45BF-A223-40726E8B6331}" type="presParOf" srcId="{8733130E-E1E0-45A5-A490-E6AF89502A2B}" destId="{600C1041-C48D-43B7-99B6-C0D8B27105C4}" srcOrd="4" destOrd="0" presId="urn:microsoft.com/office/officeart/2005/8/layout/cycle8"/>
    <dgm:cxn modelId="{B97CC0A8-89F0-41D0-9B18-7A46C5C0A5B6}" type="presParOf" srcId="{8733130E-E1E0-45A5-A490-E6AF89502A2B}" destId="{D527896F-3DE9-41E7-BD94-B900BE707715}" srcOrd="5" destOrd="0" presId="urn:microsoft.com/office/officeart/2005/8/layout/cycle8"/>
    <dgm:cxn modelId="{55FEE7BE-A5E9-42B7-A072-39E5265C2D51}" type="presParOf" srcId="{8733130E-E1E0-45A5-A490-E6AF89502A2B}" destId="{71CE9926-758B-4A49-8393-C7CC586D4ADD}" srcOrd="6" destOrd="0" presId="urn:microsoft.com/office/officeart/2005/8/layout/cycle8"/>
    <dgm:cxn modelId="{4283B64E-0E47-437A-9319-FFC5F23B4746}" type="presParOf" srcId="{8733130E-E1E0-45A5-A490-E6AF89502A2B}" destId="{A7CAC8C0-89C9-40AB-93F1-BA57A0AEA8BF}" srcOrd="7" destOrd="0" presId="urn:microsoft.com/office/officeart/2005/8/layout/cycle8"/>
    <dgm:cxn modelId="{960F5682-A983-4B82-997A-9792574F412E}" type="presParOf" srcId="{8733130E-E1E0-45A5-A490-E6AF89502A2B}" destId="{B4BE6C0C-F99D-41C3-A367-212BB77EEA05}" srcOrd="8" destOrd="0" presId="urn:microsoft.com/office/officeart/2005/8/layout/cycle8"/>
    <dgm:cxn modelId="{328B78EB-92D5-402E-A7D2-52E650049236}" type="presParOf" srcId="{8733130E-E1E0-45A5-A490-E6AF89502A2B}" destId="{8B6AB48A-9350-4B89-B771-289B2D3D5DD5}" srcOrd="9" destOrd="0" presId="urn:microsoft.com/office/officeart/2005/8/layout/cycle8"/>
    <dgm:cxn modelId="{5D9054F5-1632-4F4E-97C6-329EE845C29E}" type="presParOf" srcId="{8733130E-E1E0-45A5-A490-E6AF89502A2B}" destId="{C95247B4-46E9-463B-AD6B-76B4D6B1ABCD}" srcOrd="10" destOrd="0" presId="urn:microsoft.com/office/officeart/2005/8/layout/cycle8"/>
    <dgm:cxn modelId="{D765F1F8-0532-4063-A054-C41A276CC9D8}" type="presParOf" srcId="{8733130E-E1E0-45A5-A490-E6AF89502A2B}" destId="{51695E2E-F2F9-42C2-9FC8-25AF4AA8FA75}" srcOrd="11" destOrd="0" presId="urn:microsoft.com/office/officeart/2005/8/layout/cycle8"/>
    <dgm:cxn modelId="{30DDCFB5-BCBF-4A80-B60B-05DFAF73C89D}" type="presParOf" srcId="{8733130E-E1E0-45A5-A490-E6AF89502A2B}" destId="{4A125140-900A-4AB2-84C5-218655834373}" srcOrd="12" destOrd="0" presId="urn:microsoft.com/office/officeart/2005/8/layout/cycle8"/>
    <dgm:cxn modelId="{91C2B540-7485-49E1-A6AF-6BDB32CD1578}" type="presParOf" srcId="{8733130E-E1E0-45A5-A490-E6AF89502A2B}" destId="{7F8B2F6D-3DB8-403D-80AB-EE18799F0337}" srcOrd="13" destOrd="0" presId="urn:microsoft.com/office/officeart/2005/8/layout/cycle8"/>
    <dgm:cxn modelId="{AF2FCE02-44CB-4666-A3B3-0F4015BC2C7F}" type="presParOf" srcId="{8733130E-E1E0-45A5-A490-E6AF89502A2B}" destId="{40B885D0-080B-42F2-BF80-72E6D8438AD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5EC7F-4823-4201-BC50-B8B7E8993D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021A3-3670-459C-BEC3-36A56A00D8FD}">
      <dgm:prSet phldrT="[Text]"/>
      <dgm:spPr/>
      <dgm:t>
        <a:bodyPr/>
        <a:lstStyle/>
        <a:p>
          <a:r>
            <a:rPr lang="en-US" dirty="0" smtClean="0"/>
            <a:t>Documents</a:t>
          </a:r>
          <a:endParaRPr lang="en-US" dirty="0"/>
        </a:p>
      </dgm:t>
    </dgm:pt>
    <dgm:pt modelId="{E5679536-6A7B-4546-ADA5-85A38ADB07C0}" type="parTrans" cxnId="{7DBE1230-4252-4B34-B373-A65E95C7E064}">
      <dgm:prSet/>
      <dgm:spPr/>
      <dgm:t>
        <a:bodyPr/>
        <a:lstStyle/>
        <a:p>
          <a:endParaRPr lang="en-US"/>
        </a:p>
      </dgm:t>
    </dgm:pt>
    <dgm:pt modelId="{C1979CB8-702D-4131-8987-876C51FD04E4}" type="sibTrans" cxnId="{7DBE1230-4252-4B34-B373-A65E95C7E064}">
      <dgm:prSet/>
      <dgm:spPr/>
      <dgm:t>
        <a:bodyPr/>
        <a:lstStyle/>
        <a:p>
          <a:endParaRPr lang="en-US"/>
        </a:p>
      </dgm:t>
    </dgm:pt>
    <dgm:pt modelId="{183457F9-6C9A-4D4B-A509-788AF04F3E07}">
      <dgm:prSet phldrT="[Text]"/>
      <dgm:spPr/>
      <dgm:t>
        <a:bodyPr/>
        <a:lstStyle/>
        <a:p>
          <a:r>
            <a:rPr lang="en-US" dirty="0" smtClean="0"/>
            <a:t>Highlight </a:t>
          </a:r>
          <a:endParaRPr lang="en-US" dirty="0"/>
        </a:p>
      </dgm:t>
    </dgm:pt>
    <dgm:pt modelId="{6D3251A2-4AFE-43C3-95A8-FE19BF5A01E3}" type="parTrans" cxnId="{A0E882BB-9489-4AD9-BEA2-9A7CBA36CD73}">
      <dgm:prSet/>
      <dgm:spPr/>
      <dgm:t>
        <a:bodyPr/>
        <a:lstStyle/>
        <a:p>
          <a:endParaRPr lang="en-US"/>
        </a:p>
      </dgm:t>
    </dgm:pt>
    <dgm:pt modelId="{04A9CC65-7200-4AD3-A5A7-4643ECEEA3C1}" type="sibTrans" cxnId="{A0E882BB-9489-4AD9-BEA2-9A7CBA36CD73}">
      <dgm:prSet/>
      <dgm:spPr/>
      <dgm:t>
        <a:bodyPr/>
        <a:lstStyle/>
        <a:p>
          <a:endParaRPr lang="en-US"/>
        </a:p>
      </dgm:t>
    </dgm:pt>
    <dgm:pt modelId="{976B608E-E2FB-4A85-893D-BDABF8781D72}">
      <dgm:prSet phldrT="[Text]"/>
      <dgm:spPr/>
      <dgm:t>
        <a:bodyPr/>
        <a:lstStyle/>
        <a:p>
          <a:r>
            <a:rPr lang="en-US" dirty="0" smtClean="0"/>
            <a:t>Underline</a:t>
          </a:r>
          <a:endParaRPr lang="en-US" dirty="0"/>
        </a:p>
      </dgm:t>
    </dgm:pt>
    <dgm:pt modelId="{24ACB964-9326-4084-8A31-D3A8A732EC19}" type="parTrans" cxnId="{D672E1DF-EEAC-47BA-A095-C668B1435873}">
      <dgm:prSet/>
      <dgm:spPr/>
      <dgm:t>
        <a:bodyPr/>
        <a:lstStyle/>
        <a:p>
          <a:endParaRPr lang="en-US"/>
        </a:p>
      </dgm:t>
    </dgm:pt>
    <dgm:pt modelId="{7B81D031-9566-43D9-A70D-B1C9ED2EB479}" type="sibTrans" cxnId="{D672E1DF-EEAC-47BA-A095-C668B1435873}">
      <dgm:prSet/>
      <dgm:spPr/>
      <dgm:t>
        <a:bodyPr/>
        <a:lstStyle/>
        <a:p>
          <a:endParaRPr lang="en-US"/>
        </a:p>
      </dgm:t>
    </dgm:pt>
    <dgm:pt modelId="{D985820F-B3A1-4639-A1EB-45082EB5635E}">
      <dgm:prSet phldrT="[Text]"/>
      <dgm:spPr/>
      <dgm:t>
        <a:bodyPr/>
        <a:lstStyle/>
        <a:p>
          <a:r>
            <a:rPr lang="en-US" dirty="0" smtClean="0"/>
            <a:t>Photographs</a:t>
          </a:r>
          <a:endParaRPr lang="en-US" dirty="0"/>
        </a:p>
      </dgm:t>
    </dgm:pt>
    <dgm:pt modelId="{2B2C019C-CF56-4632-A19F-B514FAC8294D}" type="parTrans" cxnId="{C824BDA2-5FF3-42B4-9BAD-0295D2E18A2C}">
      <dgm:prSet/>
      <dgm:spPr/>
      <dgm:t>
        <a:bodyPr/>
        <a:lstStyle/>
        <a:p>
          <a:endParaRPr lang="en-US"/>
        </a:p>
      </dgm:t>
    </dgm:pt>
    <dgm:pt modelId="{CF8F95B1-01B1-4153-861D-BBCFA1738F2F}" type="sibTrans" cxnId="{C824BDA2-5FF3-42B4-9BAD-0295D2E18A2C}">
      <dgm:prSet/>
      <dgm:spPr/>
      <dgm:t>
        <a:bodyPr/>
        <a:lstStyle/>
        <a:p>
          <a:endParaRPr lang="en-US"/>
        </a:p>
      </dgm:t>
    </dgm:pt>
    <dgm:pt modelId="{7E3CC60A-0C6A-458B-B4E6-F13F650C6386}">
      <dgm:prSet phldrT="[Text]"/>
      <dgm:spPr/>
      <dgm:t>
        <a:bodyPr/>
        <a:lstStyle/>
        <a:p>
          <a:r>
            <a:rPr lang="en-US" dirty="0" smtClean="0"/>
            <a:t>Color copies</a:t>
          </a:r>
          <a:endParaRPr lang="en-US" dirty="0"/>
        </a:p>
      </dgm:t>
    </dgm:pt>
    <dgm:pt modelId="{EAB81282-04E9-45CC-97A8-B228ECBF2D1F}" type="parTrans" cxnId="{8905DB07-F41F-42EF-8AE9-CE2795EE0047}">
      <dgm:prSet/>
      <dgm:spPr/>
      <dgm:t>
        <a:bodyPr/>
        <a:lstStyle/>
        <a:p>
          <a:endParaRPr lang="en-US"/>
        </a:p>
      </dgm:t>
    </dgm:pt>
    <dgm:pt modelId="{C2738768-6E6B-4BF7-91DF-B9E2E28D3DC0}" type="sibTrans" cxnId="{8905DB07-F41F-42EF-8AE9-CE2795EE0047}">
      <dgm:prSet/>
      <dgm:spPr/>
      <dgm:t>
        <a:bodyPr/>
        <a:lstStyle/>
        <a:p>
          <a:endParaRPr lang="en-US"/>
        </a:p>
      </dgm:t>
    </dgm:pt>
    <dgm:pt modelId="{83FB3BF5-6032-4ED9-B746-8229DF5E288C}">
      <dgm:prSet phldrT="[Text]"/>
      <dgm:spPr/>
      <dgm:t>
        <a:bodyPr/>
        <a:lstStyle/>
        <a:p>
          <a:r>
            <a:rPr lang="en-US" dirty="0" smtClean="0"/>
            <a:t>Label</a:t>
          </a:r>
          <a:endParaRPr lang="en-US" dirty="0"/>
        </a:p>
      </dgm:t>
    </dgm:pt>
    <dgm:pt modelId="{0172C21F-9D96-44B7-8723-20158AB272B1}" type="parTrans" cxnId="{58D2412F-FFFB-4259-A42E-5F939082F114}">
      <dgm:prSet/>
      <dgm:spPr/>
      <dgm:t>
        <a:bodyPr/>
        <a:lstStyle/>
        <a:p>
          <a:endParaRPr lang="en-US"/>
        </a:p>
      </dgm:t>
    </dgm:pt>
    <dgm:pt modelId="{7BEA51C9-7627-4077-AD9B-9A11837CE246}" type="sibTrans" cxnId="{58D2412F-FFFB-4259-A42E-5F939082F114}">
      <dgm:prSet/>
      <dgm:spPr/>
      <dgm:t>
        <a:bodyPr/>
        <a:lstStyle/>
        <a:p>
          <a:endParaRPr lang="en-US"/>
        </a:p>
      </dgm:t>
    </dgm:pt>
    <dgm:pt modelId="{C5F1422D-ED4C-4097-A843-ADAA1E843A85}">
      <dgm:prSet phldrT="[Text]"/>
      <dgm:spPr/>
      <dgm:t>
        <a:bodyPr/>
        <a:lstStyle/>
        <a:p>
          <a:r>
            <a:rPr lang="en-US" dirty="0" smtClean="0"/>
            <a:t>Audio/Video</a:t>
          </a:r>
          <a:endParaRPr lang="en-US" dirty="0"/>
        </a:p>
      </dgm:t>
    </dgm:pt>
    <dgm:pt modelId="{617D2BF8-E743-402E-B70F-050435509A05}" type="parTrans" cxnId="{8441A877-5A0C-4070-AA61-B5C681FE82D8}">
      <dgm:prSet/>
      <dgm:spPr/>
      <dgm:t>
        <a:bodyPr/>
        <a:lstStyle/>
        <a:p>
          <a:endParaRPr lang="en-US"/>
        </a:p>
      </dgm:t>
    </dgm:pt>
    <dgm:pt modelId="{ACA2D688-FC60-49AD-934E-52BD55E3E2BA}" type="sibTrans" cxnId="{8441A877-5A0C-4070-AA61-B5C681FE82D8}">
      <dgm:prSet/>
      <dgm:spPr/>
      <dgm:t>
        <a:bodyPr/>
        <a:lstStyle/>
        <a:p>
          <a:endParaRPr lang="en-US"/>
        </a:p>
      </dgm:t>
    </dgm:pt>
    <dgm:pt modelId="{868039DB-859F-4CC9-A3D5-E20E708A1FDC}">
      <dgm:prSet phldrT="[Text]"/>
      <dgm:spPr/>
      <dgm:t>
        <a:bodyPr/>
        <a:lstStyle/>
        <a:p>
          <a:r>
            <a:rPr lang="en-US" dirty="0" smtClean="0"/>
            <a:t>Transcripts</a:t>
          </a:r>
          <a:endParaRPr lang="en-US" dirty="0"/>
        </a:p>
      </dgm:t>
    </dgm:pt>
    <dgm:pt modelId="{2AA450DF-B2F6-489B-9E05-254FA68743B5}" type="parTrans" cxnId="{C5F9AAE0-46CD-450C-A6E2-6A9D33E1671D}">
      <dgm:prSet/>
      <dgm:spPr/>
      <dgm:t>
        <a:bodyPr/>
        <a:lstStyle/>
        <a:p>
          <a:endParaRPr lang="en-US"/>
        </a:p>
      </dgm:t>
    </dgm:pt>
    <dgm:pt modelId="{3FBD3B38-1904-4025-8A31-88585D776B4B}" type="sibTrans" cxnId="{C5F9AAE0-46CD-450C-A6E2-6A9D33E1671D}">
      <dgm:prSet/>
      <dgm:spPr/>
      <dgm:t>
        <a:bodyPr/>
        <a:lstStyle/>
        <a:p>
          <a:endParaRPr lang="en-US"/>
        </a:p>
      </dgm:t>
    </dgm:pt>
    <dgm:pt modelId="{807DABC4-B3B2-427A-B11A-3C44A6AB7CC9}">
      <dgm:prSet phldrT="[Text]"/>
      <dgm:spPr/>
      <dgm:t>
        <a:bodyPr/>
        <a:lstStyle/>
        <a:p>
          <a:r>
            <a:rPr lang="en-US" dirty="0" smtClean="0"/>
            <a:t>DVDs</a:t>
          </a:r>
          <a:endParaRPr lang="en-US" dirty="0"/>
        </a:p>
      </dgm:t>
    </dgm:pt>
    <dgm:pt modelId="{B1108C17-0588-4636-86F1-C37905C42E3F}" type="parTrans" cxnId="{3B151296-A3F2-4990-818D-554A6AFAFB7E}">
      <dgm:prSet/>
      <dgm:spPr/>
      <dgm:t>
        <a:bodyPr/>
        <a:lstStyle/>
        <a:p>
          <a:endParaRPr lang="en-US"/>
        </a:p>
      </dgm:t>
    </dgm:pt>
    <dgm:pt modelId="{B919746B-1BDE-4F58-8E80-3B0C862138E4}" type="sibTrans" cxnId="{3B151296-A3F2-4990-818D-554A6AFAFB7E}">
      <dgm:prSet/>
      <dgm:spPr/>
      <dgm:t>
        <a:bodyPr/>
        <a:lstStyle/>
        <a:p>
          <a:endParaRPr lang="en-US"/>
        </a:p>
      </dgm:t>
    </dgm:pt>
    <dgm:pt modelId="{42F710A3-D2AE-4F74-9936-585C4AB5C3B3}">
      <dgm:prSet phldrT="[Text]"/>
      <dgm:spPr/>
      <dgm:t>
        <a:bodyPr/>
        <a:lstStyle/>
        <a:p>
          <a:r>
            <a:rPr lang="en-US" dirty="0" smtClean="0"/>
            <a:t>Excerpt</a:t>
          </a:r>
          <a:endParaRPr lang="en-US" dirty="0"/>
        </a:p>
      </dgm:t>
    </dgm:pt>
    <dgm:pt modelId="{8CDAB703-AA75-4E0F-8EE6-ABB46BE626AB}" type="parTrans" cxnId="{83C583E1-543C-454B-B25B-8F8DD54006CB}">
      <dgm:prSet/>
      <dgm:spPr/>
      <dgm:t>
        <a:bodyPr/>
        <a:lstStyle/>
        <a:p>
          <a:endParaRPr lang="fr-FR"/>
        </a:p>
      </dgm:t>
    </dgm:pt>
    <dgm:pt modelId="{63B35FD7-F488-4987-90DD-A340AA88F2E4}" type="sibTrans" cxnId="{83C583E1-543C-454B-B25B-8F8DD54006CB}">
      <dgm:prSet/>
      <dgm:spPr/>
      <dgm:t>
        <a:bodyPr/>
        <a:lstStyle/>
        <a:p>
          <a:endParaRPr lang="fr-FR"/>
        </a:p>
      </dgm:t>
    </dgm:pt>
    <dgm:pt modelId="{29EA82E0-8707-479A-B64F-EA4ED3C417C1}" type="pres">
      <dgm:prSet presAssocID="{1A05EC7F-4823-4201-BC50-B8B7E8993DCF}" presName="Name0" presStyleCnt="0">
        <dgm:presLayoutVars>
          <dgm:dir/>
          <dgm:animLvl val="lvl"/>
          <dgm:resizeHandles val="exact"/>
        </dgm:presLayoutVars>
      </dgm:prSet>
      <dgm:spPr/>
      <dgm:t>
        <a:bodyPr/>
        <a:lstStyle/>
        <a:p>
          <a:endParaRPr lang="en-US"/>
        </a:p>
      </dgm:t>
    </dgm:pt>
    <dgm:pt modelId="{D67E1025-A66A-4121-9343-13993DA0B924}" type="pres">
      <dgm:prSet presAssocID="{461021A3-3670-459C-BEC3-36A56A00D8FD}" presName="linNode" presStyleCnt="0"/>
      <dgm:spPr/>
    </dgm:pt>
    <dgm:pt modelId="{4965FB9B-D1F5-4943-B1D6-3CAE80FB6472}" type="pres">
      <dgm:prSet presAssocID="{461021A3-3670-459C-BEC3-36A56A00D8FD}" presName="parentText" presStyleLbl="node1" presStyleIdx="0" presStyleCnt="3">
        <dgm:presLayoutVars>
          <dgm:chMax val="1"/>
          <dgm:bulletEnabled val="1"/>
        </dgm:presLayoutVars>
      </dgm:prSet>
      <dgm:spPr/>
      <dgm:t>
        <a:bodyPr/>
        <a:lstStyle/>
        <a:p>
          <a:endParaRPr lang="en-US"/>
        </a:p>
      </dgm:t>
    </dgm:pt>
    <dgm:pt modelId="{20492E79-3AA4-49CC-B11F-948FE49B3A64}" type="pres">
      <dgm:prSet presAssocID="{461021A3-3670-459C-BEC3-36A56A00D8FD}" presName="descendantText" presStyleLbl="alignAccFollowNode1" presStyleIdx="0" presStyleCnt="3">
        <dgm:presLayoutVars>
          <dgm:bulletEnabled val="1"/>
        </dgm:presLayoutVars>
      </dgm:prSet>
      <dgm:spPr/>
      <dgm:t>
        <a:bodyPr/>
        <a:lstStyle/>
        <a:p>
          <a:endParaRPr lang="en-US"/>
        </a:p>
      </dgm:t>
    </dgm:pt>
    <dgm:pt modelId="{8990C399-F957-47BA-84AB-A9295021D9D1}" type="pres">
      <dgm:prSet presAssocID="{C1979CB8-702D-4131-8987-876C51FD04E4}" presName="sp" presStyleCnt="0"/>
      <dgm:spPr/>
    </dgm:pt>
    <dgm:pt modelId="{7F3C84AA-5A18-43A8-8C53-257B07D23467}" type="pres">
      <dgm:prSet presAssocID="{D985820F-B3A1-4639-A1EB-45082EB5635E}" presName="linNode" presStyleCnt="0"/>
      <dgm:spPr/>
    </dgm:pt>
    <dgm:pt modelId="{863A7D3B-A34D-4607-8FD4-213D52C2F998}" type="pres">
      <dgm:prSet presAssocID="{D985820F-B3A1-4639-A1EB-45082EB5635E}" presName="parentText" presStyleLbl="node1" presStyleIdx="1" presStyleCnt="3">
        <dgm:presLayoutVars>
          <dgm:chMax val="1"/>
          <dgm:bulletEnabled val="1"/>
        </dgm:presLayoutVars>
      </dgm:prSet>
      <dgm:spPr/>
      <dgm:t>
        <a:bodyPr/>
        <a:lstStyle/>
        <a:p>
          <a:endParaRPr lang="en-US"/>
        </a:p>
      </dgm:t>
    </dgm:pt>
    <dgm:pt modelId="{05F2FDF9-9504-4C82-A01C-ECAF0DDD0935}" type="pres">
      <dgm:prSet presAssocID="{D985820F-B3A1-4639-A1EB-45082EB5635E}" presName="descendantText" presStyleLbl="alignAccFollowNode1" presStyleIdx="1" presStyleCnt="3">
        <dgm:presLayoutVars>
          <dgm:bulletEnabled val="1"/>
        </dgm:presLayoutVars>
      </dgm:prSet>
      <dgm:spPr/>
      <dgm:t>
        <a:bodyPr/>
        <a:lstStyle/>
        <a:p>
          <a:endParaRPr lang="en-US"/>
        </a:p>
      </dgm:t>
    </dgm:pt>
    <dgm:pt modelId="{B685B756-2960-4EC1-B1A2-B8E09E0D0D55}" type="pres">
      <dgm:prSet presAssocID="{CF8F95B1-01B1-4153-861D-BBCFA1738F2F}" presName="sp" presStyleCnt="0"/>
      <dgm:spPr/>
    </dgm:pt>
    <dgm:pt modelId="{7D7C1754-EEA2-46E2-A233-F043E8D73808}" type="pres">
      <dgm:prSet presAssocID="{C5F1422D-ED4C-4097-A843-ADAA1E843A85}" presName="linNode" presStyleCnt="0"/>
      <dgm:spPr/>
    </dgm:pt>
    <dgm:pt modelId="{9C5AEE04-F33F-4900-AB87-57DCE81C56E2}" type="pres">
      <dgm:prSet presAssocID="{C5F1422D-ED4C-4097-A843-ADAA1E843A85}" presName="parentText" presStyleLbl="node1" presStyleIdx="2" presStyleCnt="3">
        <dgm:presLayoutVars>
          <dgm:chMax val="1"/>
          <dgm:bulletEnabled val="1"/>
        </dgm:presLayoutVars>
      </dgm:prSet>
      <dgm:spPr/>
      <dgm:t>
        <a:bodyPr/>
        <a:lstStyle/>
        <a:p>
          <a:endParaRPr lang="en-US"/>
        </a:p>
      </dgm:t>
    </dgm:pt>
    <dgm:pt modelId="{D14618EF-2EC8-4E5E-858A-B85B7B17B8A1}" type="pres">
      <dgm:prSet presAssocID="{C5F1422D-ED4C-4097-A843-ADAA1E843A85}" presName="descendantText" presStyleLbl="alignAccFollowNode1" presStyleIdx="2" presStyleCnt="3">
        <dgm:presLayoutVars>
          <dgm:bulletEnabled val="1"/>
        </dgm:presLayoutVars>
      </dgm:prSet>
      <dgm:spPr/>
      <dgm:t>
        <a:bodyPr/>
        <a:lstStyle/>
        <a:p>
          <a:endParaRPr lang="en-US"/>
        </a:p>
      </dgm:t>
    </dgm:pt>
  </dgm:ptLst>
  <dgm:cxnLst>
    <dgm:cxn modelId="{ADB929AA-49B8-4B74-BD4C-7AFB24B27FAE}" type="presOf" srcId="{83FB3BF5-6032-4ED9-B746-8229DF5E288C}" destId="{05F2FDF9-9504-4C82-A01C-ECAF0DDD0935}" srcOrd="0" destOrd="1" presId="urn:microsoft.com/office/officeart/2005/8/layout/vList5"/>
    <dgm:cxn modelId="{83C583E1-543C-454B-B25B-8F8DD54006CB}" srcId="{461021A3-3670-459C-BEC3-36A56A00D8FD}" destId="{42F710A3-D2AE-4F74-9936-585C4AB5C3B3}" srcOrd="2" destOrd="0" parTransId="{8CDAB703-AA75-4E0F-8EE6-ABB46BE626AB}" sibTransId="{63B35FD7-F488-4987-90DD-A340AA88F2E4}"/>
    <dgm:cxn modelId="{A0E882BB-9489-4AD9-BEA2-9A7CBA36CD73}" srcId="{461021A3-3670-459C-BEC3-36A56A00D8FD}" destId="{183457F9-6C9A-4D4B-A509-788AF04F3E07}" srcOrd="0" destOrd="0" parTransId="{6D3251A2-4AFE-43C3-95A8-FE19BF5A01E3}" sibTransId="{04A9CC65-7200-4AD3-A5A7-4643ECEEA3C1}"/>
    <dgm:cxn modelId="{B3A9C3A2-8BEC-4C4E-9222-DB8FCC8AA70D}" type="presOf" srcId="{C5F1422D-ED4C-4097-A843-ADAA1E843A85}" destId="{9C5AEE04-F33F-4900-AB87-57DCE81C56E2}" srcOrd="0" destOrd="0" presId="urn:microsoft.com/office/officeart/2005/8/layout/vList5"/>
    <dgm:cxn modelId="{C824BDA2-5FF3-42B4-9BAD-0295D2E18A2C}" srcId="{1A05EC7F-4823-4201-BC50-B8B7E8993DCF}" destId="{D985820F-B3A1-4639-A1EB-45082EB5635E}" srcOrd="1" destOrd="0" parTransId="{2B2C019C-CF56-4632-A19F-B514FAC8294D}" sibTransId="{CF8F95B1-01B1-4153-861D-BBCFA1738F2F}"/>
    <dgm:cxn modelId="{3C52DD2B-F34D-4AFD-A860-2862D7D39480}" type="presOf" srcId="{1A05EC7F-4823-4201-BC50-B8B7E8993DCF}" destId="{29EA82E0-8707-479A-B64F-EA4ED3C417C1}" srcOrd="0" destOrd="0" presId="urn:microsoft.com/office/officeart/2005/8/layout/vList5"/>
    <dgm:cxn modelId="{58D2412F-FFFB-4259-A42E-5F939082F114}" srcId="{D985820F-B3A1-4639-A1EB-45082EB5635E}" destId="{83FB3BF5-6032-4ED9-B746-8229DF5E288C}" srcOrd="1" destOrd="0" parTransId="{0172C21F-9D96-44B7-8723-20158AB272B1}" sibTransId="{7BEA51C9-7627-4077-AD9B-9A11837CE246}"/>
    <dgm:cxn modelId="{AE00E8EF-C11A-4AF1-B3BD-A55EA05C63F7}" type="presOf" srcId="{461021A3-3670-459C-BEC3-36A56A00D8FD}" destId="{4965FB9B-D1F5-4943-B1D6-3CAE80FB6472}" srcOrd="0" destOrd="0" presId="urn:microsoft.com/office/officeart/2005/8/layout/vList5"/>
    <dgm:cxn modelId="{8441A877-5A0C-4070-AA61-B5C681FE82D8}" srcId="{1A05EC7F-4823-4201-BC50-B8B7E8993DCF}" destId="{C5F1422D-ED4C-4097-A843-ADAA1E843A85}" srcOrd="2" destOrd="0" parTransId="{617D2BF8-E743-402E-B70F-050435509A05}" sibTransId="{ACA2D688-FC60-49AD-934E-52BD55E3E2BA}"/>
    <dgm:cxn modelId="{5BC804D6-D0B1-457F-B58B-A640FF84CCD7}" type="presOf" srcId="{807DABC4-B3B2-427A-B11A-3C44A6AB7CC9}" destId="{D14618EF-2EC8-4E5E-858A-B85B7B17B8A1}" srcOrd="0" destOrd="1" presId="urn:microsoft.com/office/officeart/2005/8/layout/vList5"/>
    <dgm:cxn modelId="{D672E1DF-EEAC-47BA-A095-C668B1435873}" srcId="{461021A3-3670-459C-BEC3-36A56A00D8FD}" destId="{976B608E-E2FB-4A85-893D-BDABF8781D72}" srcOrd="1" destOrd="0" parTransId="{24ACB964-9326-4084-8A31-D3A8A732EC19}" sibTransId="{7B81D031-9566-43D9-A70D-B1C9ED2EB479}"/>
    <dgm:cxn modelId="{1C1A5A6E-3358-4EB5-97A0-AC4B6735B9D0}" type="presOf" srcId="{976B608E-E2FB-4A85-893D-BDABF8781D72}" destId="{20492E79-3AA4-49CC-B11F-948FE49B3A64}" srcOrd="0" destOrd="1" presId="urn:microsoft.com/office/officeart/2005/8/layout/vList5"/>
    <dgm:cxn modelId="{5D2BF309-1F34-43E3-A63C-F71217D67982}" type="presOf" srcId="{7E3CC60A-0C6A-458B-B4E6-F13F650C6386}" destId="{05F2FDF9-9504-4C82-A01C-ECAF0DDD0935}" srcOrd="0" destOrd="0" presId="urn:microsoft.com/office/officeart/2005/8/layout/vList5"/>
    <dgm:cxn modelId="{96AEAFEC-2D2A-4688-B542-F6D5EB87BDD7}" type="presOf" srcId="{D985820F-B3A1-4639-A1EB-45082EB5635E}" destId="{863A7D3B-A34D-4607-8FD4-213D52C2F998}" srcOrd="0" destOrd="0" presId="urn:microsoft.com/office/officeart/2005/8/layout/vList5"/>
    <dgm:cxn modelId="{3B151296-A3F2-4990-818D-554A6AFAFB7E}" srcId="{C5F1422D-ED4C-4097-A843-ADAA1E843A85}" destId="{807DABC4-B3B2-427A-B11A-3C44A6AB7CC9}" srcOrd="1" destOrd="0" parTransId="{B1108C17-0588-4636-86F1-C37905C42E3F}" sibTransId="{B919746B-1BDE-4F58-8E80-3B0C862138E4}"/>
    <dgm:cxn modelId="{7DBE1230-4252-4B34-B373-A65E95C7E064}" srcId="{1A05EC7F-4823-4201-BC50-B8B7E8993DCF}" destId="{461021A3-3670-459C-BEC3-36A56A00D8FD}" srcOrd="0" destOrd="0" parTransId="{E5679536-6A7B-4546-ADA5-85A38ADB07C0}" sibTransId="{C1979CB8-702D-4131-8987-876C51FD04E4}"/>
    <dgm:cxn modelId="{5E38B1E0-DD86-4CB7-B4FA-E7A8CE295B5F}" type="presOf" srcId="{868039DB-859F-4CC9-A3D5-E20E708A1FDC}" destId="{D14618EF-2EC8-4E5E-858A-B85B7B17B8A1}" srcOrd="0" destOrd="0" presId="urn:microsoft.com/office/officeart/2005/8/layout/vList5"/>
    <dgm:cxn modelId="{BE62F089-8DD3-4808-8EBA-2BA0E9C8E77A}" type="presOf" srcId="{183457F9-6C9A-4D4B-A509-788AF04F3E07}" destId="{20492E79-3AA4-49CC-B11F-948FE49B3A64}" srcOrd="0" destOrd="0" presId="urn:microsoft.com/office/officeart/2005/8/layout/vList5"/>
    <dgm:cxn modelId="{C5F9AAE0-46CD-450C-A6E2-6A9D33E1671D}" srcId="{C5F1422D-ED4C-4097-A843-ADAA1E843A85}" destId="{868039DB-859F-4CC9-A3D5-E20E708A1FDC}" srcOrd="0" destOrd="0" parTransId="{2AA450DF-B2F6-489B-9E05-254FA68743B5}" sibTransId="{3FBD3B38-1904-4025-8A31-88585D776B4B}"/>
    <dgm:cxn modelId="{4151439A-D439-4850-B081-3101B4E5A155}" type="presOf" srcId="{42F710A3-D2AE-4F74-9936-585C4AB5C3B3}" destId="{20492E79-3AA4-49CC-B11F-948FE49B3A64}" srcOrd="0" destOrd="2" presId="urn:microsoft.com/office/officeart/2005/8/layout/vList5"/>
    <dgm:cxn modelId="{8905DB07-F41F-42EF-8AE9-CE2795EE0047}" srcId="{D985820F-B3A1-4639-A1EB-45082EB5635E}" destId="{7E3CC60A-0C6A-458B-B4E6-F13F650C6386}" srcOrd="0" destOrd="0" parTransId="{EAB81282-04E9-45CC-97A8-B228ECBF2D1F}" sibTransId="{C2738768-6E6B-4BF7-91DF-B9E2E28D3DC0}"/>
    <dgm:cxn modelId="{AEA81047-8814-4B93-A194-3748BC316CDD}" type="presParOf" srcId="{29EA82E0-8707-479A-B64F-EA4ED3C417C1}" destId="{D67E1025-A66A-4121-9343-13993DA0B924}" srcOrd="0" destOrd="0" presId="urn:microsoft.com/office/officeart/2005/8/layout/vList5"/>
    <dgm:cxn modelId="{47AB08FE-BD93-4686-B8A5-40F2E9079376}" type="presParOf" srcId="{D67E1025-A66A-4121-9343-13993DA0B924}" destId="{4965FB9B-D1F5-4943-B1D6-3CAE80FB6472}" srcOrd="0" destOrd="0" presId="urn:microsoft.com/office/officeart/2005/8/layout/vList5"/>
    <dgm:cxn modelId="{6045ECB8-A078-4FC3-AEC5-B23D20E87327}" type="presParOf" srcId="{D67E1025-A66A-4121-9343-13993DA0B924}" destId="{20492E79-3AA4-49CC-B11F-948FE49B3A64}" srcOrd="1" destOrd="0" presId="urn:microsoft.com/office/officeart/2005/8/layout/vList5"/>
    <dgm:cxn modelId="{70518530-5533-4E98-AD97-CAE0E2B323B5}" type="presParOf" srcId="{29EA82E0-8707-479A-B64F-EA4ED3C417C1}" destId="{8990C399-F957-47BA-84AB-A9295021D9D1}" srcOrd="1" destOrd="0" presId="urn:microsoft.com/office/officeart/2005/8/layout/vList5"/>
    <dgm:cxn modelId="{42E73349-CE39-4499-AD62-BF7787768F87}" type="presParOf" srcId="{29EA82E0-8707-479A-B64F-EA4ED3C417C1}" destId="{7F3C84AA-5A18-43A8-8C53-257B07D23467}" srcOrd="2" destOrd="0" presId="urn:microsoft.com/office/officeart/2005/8/layout/vList5"/>
    <dgm:cxn modelId="{CBB6D340-A461-4868-8177-B4270A1B50F6}" type="presParOf" srcId="{7F3C84AA-5A18-43A8-8C53-257B07D23467}" destId="{863A7D3B-A34D-4607-8FD4-213D52C2F998}" srcOrd="0" destOrd="0" presId="urn:microsoft.com/office/officeart/2005/8/layout/vList5"/>
    <dgm:cxn modelId="{A4AF8D57-CFDD-4325-964A-81D509C18A06}" type="presParOf" srcId="{7F3C84AA-5A18-43A8-8C53-257B07D23467}" destId="{05F2FDF9-9504-4C82-A01C-ECAF0DDD0935}" srcOrd="1" destOrd="0" presId="urn:microsoft.com/office/officeart/2005/8/layout/vList5"/>
    <dgm:cxn modelId="{451704E5-691F-4078-A373-018F104DEE99}" type="presParOf" srcId="{29EA82E0-8707-479A-B64F-EA4ED3C417C1}" destId="{B685B756-2960-4EC1-B1A2-B8E09E0D0D55}" srcOrd="3" destOrd="0" presId="urn:microsoft.com/office/officeart/2005/8/layout/vList5"/>
    <dgm:cxn modelId="{E02E0882-45EB-4850-AA29-2CFCEF9CE665}" type="presParOf" srcId="{29EA82E0-8707-479A-B64F-EA4ED3C417C1}" destId="{7D7C1754-EEA2-46E2-A233-F043E8D73808}" srcOrd="4" destOrd="0" presId="urn:microsoft.com/office/officeart/2005/8/layout/vList5"/>
    <dgm:cxn modelId="{39CD695C-FE85-4B22-8B36-EE8CFCD0196C}" type="presParOf" srcId="{7D7C1754-EEA2-46E2-A233-F043E8D73808}" destId="{9C5AEE04-F33F-4900-AB87-57DCE81C56E2}" srcOrd="0" destOrd="0" presId="urn:microsoft.com/office/officeart/2005/8/layout/vList5"/>
    <dgm:cxn modelId="{B0D7C6CB-72BF-4288-8AE4-79386D408E62}" type="presParOf" srcId="{7D7C1754-EEA2-46E2-A233-F043E8D73808}" destId="{D14618EF-2EC8-4E5E-858A-B85B7B17B8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07574-E70A-422E-B255-34ABB3801228}">
      <dsp:nvSpPr>
        <dsp:cNvPr id="0" name=""/>
        <dsp:cNvSpPr/>
      </dsp:nvSpPr>
      <dsp:spPr>
        <a:xfrm>
          <a:off x="793436" y="714"/>
          <a:ext cx="1527702" cy="1527702"/>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Corroboration</a:t>
          </a:r>
          <a:endParaRPr lang="en-US" sz="1200" kern="1200" dirty="0"/>
        </a:p>
      </dsp:txBody>
      <dsp:txXfrm>
        <a:off x="1017163" y="224441"/>
        <a:ext cx="1080248" cy="1080248"/>
      </dsp:txXfrm>
    </dsp:sp>
    <dsp:sp modelId="{E53D9997-C5EB-425B-AE01-2EC5CBF27576}">
      <dsp:nvSpPr>
        <dsp:cNvPr id="0" name=""/>
        <dsp:cNvSpPr/>
      </dsp:nvSpPr>
      <dsp:spPr>
        <a:xfrm>
          <a:off x="1114253" y="1652466"/>
          <a:ext cx="886067" cy="8860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31701" y="1991298"/>
        <a:ext cx="651171" cy="208403"/>
      </dsp:txXfrm>
    </dsp:sp>
    <dsp:sp modelId="{BB1ACF6B-51E7-40C6-9021-A552B75F92BB}">
      <dsp:nvSpPr>
        <dsp:cNvPr id="0" name=""/>
        <dsp:cNvSpPr/>
      </dsp:nvSpPr>
      <dsp:spPr>
        <a:xfrm>
          <a:off x="793436" y="2662583"/>
          <a:ext cx="1527702" cy="1527702"/>
        </a:xfrm>
        <a:prstGeom prst="ellipse">
          <a:avLst/>
        </a:prstGeom>
        <a:solidFill>
          <a:schemeClr val="accent4"/>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Context</a:t>
          </a:r>
          <a:endParaRPr lang="en-US" sz="1200" kern="1200" dirty="0"/>
        </a:p>
      </dsp:txBody>
      <dsp:txXfrm>
        <a:off x="1017163" y="2886310"/>
        <a:ext cx="1080248" cy="1080248"/>
      </dsp:txXfrm>
    </dsp:sp>
    <dsp:sp modelId="{FA85264E-1D49-43B1-A6A0-60CF1BD5A238}">
      <dsp:nvSpPr>
        <dsp:cNvPr id="0" name=""/>
        <dsp:cNvSpPr/>
      </dsp:nvSpPr>
      <dsp:spPr>
        <a:xfrm>
          <a:off x="2550293" y="1811347"/>
          <a:ext cx="485809" cy="5683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50293" y="1925008"/>
        <a:ext cx="340066" cy="340983"/>
      </dsp:txXfrm>
    </dsp:sp>
    <dsp:sp modelId="{B70C1853-26C5-4CB2-A096-CB2DB1020CB3}">
      <dsp:nvSpPr>
        <dsp:cNvPr id="0" name=""/>
        <dsp:cNvSpPr/>
      </dsp:nvSpPr>
      <dsp:spPr>
        <a:xfrm>
          <a:off x="3237759" y="567797"/>
          <a:ext cx="3055404" cy="3055404"/>
        </a:xfrm>
        <a:prstGeom prst="ellipse">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Credibility</a:t>
          </a:r>
          <a:endParaRPr lang="en-US" sz="3200" kern="1200" dirty="0"/>
        </a:p>
      </dsp:txBody>
      <dsp:txXfrm>
        <a:off x="3685213" y="1015251"/>
        <a:ext cx="2160496" cy="21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D087C-4DFD-486E-897D-559104B27F2D}">
      <dsp:nvSpPr>
        <dsp:cNvPr id="0" name=""/>
        <dsp:cNvSpPr/>
      </dsp:nvSpPr>
      <dsp:spPr>
        <a:xfrm>
          <a:off x="3169062" y="3810744"/>
          <a:ext cx="2196274" cy="219627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Refugee/</a:t>
          </a:r>
        </a:p>
        <a:p>
          <a:pPr lvl="0" algn="ctr" defTabSz="1155700">
            <a:lnSpc>
              <a:spcPct val="90000"/>
            </a:lnSpc>
            <a:spcBef>
              <a:spcPct val="0"/>
            </a:spcBef>
            <a:spcAft>
              <a:spcPct val="35000"/>
            </a:spcAft>
          </a:pPr>
          <a:r>
            <a:rPr lang="en-US" sz="2600" kern="1200" dirty="0" err="1" smtClean="0"/>
            <a:t>Asylee</a:t>
          </a:r>
          <a:endParaRPr lang="en-US" sz="2600" kern="1200" dirty="0"/>
        </a:p>
      </dsp:txBody>
      <dsp:txXfrm>
        <a:off x="3490699" y="4132381"/>
        <a:ext cx="1553000" cy="1553000"/>
      </dsp:txXfrm>
    </dsp:sp>
    <dsp:sp modelId="{90FB9251-9860-481B-B5C9-D90CC1948038}">
      <dsp:nvSpPr>
        <dsp:cNvPr id="0" name=""/>
        <dsp:cNvSpPr/>
      </dsp:nvSpPr>
      <dsp:spPr>
        <a:xfrm rot="10800000">
          <a:off x="1043883" y="4595912"/>
          <a:ext cx="2008294" cy="62593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509820-698E-48D4-B448-329804472AD8}">
      <dsp:nvSpPr>
        <dsp:cNvPr id="0" name=""/>
        <dsp:cNvSpPr/>
      </dsp:nvSpPr>
      <dsp:spPr>
        <a:xfrm>
          <a:off x="653" y="4074297"/>
          <a:ext cx="2086460" cy="1669168"/>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Outside country of nationality</a:t>
          </a:r>
          <a:endParaRPr lang="en-US" sz="1700" kern="1200" dirty="0"/>
        </a:p>
      </dsp:txBody>
      <dsp:txXfrm>
        <a:off x="49541" y="4123185"/>
        <a:ext cx="1988684" cy="1571392"/>
      </dsp:txXfrm>
    </dsp:sp>
    <dsp:sp modelId="{8614B94E-B9E4-459A-AE1B-2963FBBEC190}">
      <dsp:nvSpPr>
        <dsp:cNvPr id="0" name=""/>
        <dsp:cNvSpPr/>
      </dsp:nvSpPr>
      <dsp:spPr>
        <a:xfrm rot="13500000">
          <a:off x="1693863" y="3026722"/>
          <a:ext cx="2008294" cy="62593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A7E0E-9DAE-42AB-84CD-74CDC9B9AD51}">
      <dsp:nvSpPr>
        <dsp:cNvPr id="0" name=""/>
        <dsp:cNvSpPr/>
      </dsp:nvSpPr>
      <dsp:spPr>
        <a:xfrm>
          <a:off x="944740" y="1795068"/>
          <a:ext cx="2086460" cy="1669168"/>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Well-founded Fear</a:t>
          </a:r>
          <a:endParaRPr lang="en-US" sz="1700" kern="1200" dirty="0"/>
        </a:p>
      </dsp:txBody>
      <dsp:txXfrm>
        <a:off x="993628" y="1843956"/>
        <a:ext cx="1988684" cy="1571392"/>
      </dsp:txXfrm>
    </dsp:sp>
    <dsp:sp modelId="{303C19F8-A3B5-4E0A-B873-0A56BDE36A41}">
      <dsp:nvSpPr>
        <dsp:cNvPr id="0" name=""/>
        <dsp:cNvSpPr/>
      </dsp:nvSpPr>
      <dsp:spPr>
        <a:xfrm rot="16174966">
          <a:off x="3240766" y="2370018"/>
          <a:ext cx="2020447" cy="62593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D37DB-6C16-452B-9659-1AE5F42FE91C}">
      <dsp:nvSpPr>
        <dsp:cNvPr id="0" name=""/>
        <dsp:cNvSpPr/>
      </dsp:nvSpPr>
      <dsp:spPr>
        <a:xfrm>
          <a:off x="3200403" y="838205"/>
          <a:ext cx="2086460" cy="1669168"/>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Persecution</a:t>
          </a:r>
          <a:endParaRPr lang="en-US" sz="1700" kern="1200" dirty="0"/>
        </a:p>
      </dsp:txBody>
      <dsp:txXfrm>
        <a:off x="3249291" y="887093"/>
        <a:ext cx="1988684" cy="1571392"/>
      </dsp:txXfrm>
    </dsp:sp>
    <dsp:sp modelId="{B6B9AD91-18FE-4F24-9E08-3A30D123B54F}">
      <dsp:nvSpPr>
        <dsp:cNvPr id="0" name=""/>
        <dsp:cNvSpPr/>
      </dsp:nvSpPr>
      <dsp:spPr>
        <a:xfrm rot="18900000">
          <a:off x="4832242" y="3026722"/>
          <a:ext cx="2008294" cy="62593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8B31B5-BA0D-4031-8A6F-2EBF38F4F0D2}">
      <dsp:nvSpPr>
        <dsp:cNvPr id="0" name=""/>
        <dsp:cNvSpPr/>
      </dsp:nvSpPr>
      <dsp:spPr>
        <a:xfrm>
          <a:off x="5503198" y="1795068"/>
          <a:ext cx="2086460" cy="1669168"/>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On account of Race, Religion, Nationality, Social Group or Political Opinion</a:t>
          </a:r>
          <a:endParaRPr lang="en-US" sz="1700" kern="1200" dirty="0"/>
        </a:p>
      </dsp:txBody>
      <dsp:txXfrm>
        <a:off x="5552086" y="1843956"/>
        <a:ext cx="1988684" cy="1571392"/>
      </dsp:txXfrm>
    </dsp:sp>
    <dsp:sp modelId="{95FACF5F-02B1-453B-AD13-AC048E374D66}">
      <dsp:nvSpPr>
        <dsp:cNvPr id="0" name=""/>
        <dsp:cNvSpPr/>
      </dsp:nvSpPr>
      <dsp:spPr>
        <a:xfrm>
          <a:off x="5482222" y="4595912"/>
          <a:ext cx="2008294" cy="62593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CBC50-07FD-492F-9CDA-2617E8DA4435}">
      <dsp:nvSpPr>
        <dsp:cNvPr id="0" name=""/>
        <dsp:cNvSpPr/>
      </dsp:nvSpPr>
      <dsp:spPr>
        <a:xfrm>
          <a:off x="6447285" y="4074297"/>
          <a:ext cx="2086460" cy="1669168"/>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No government protection</a:t>
          </a:r>
          <a:endParaRPr lang="en-US" sz="1700" kern="1200" dirty="0"/>
        </a:p>
      </dsp:txBody>
      <dsp:txXfrm>
        <a:off x="6496173" y="4123185"/>
        <a:ext cx="1988684" cy="1571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D1EEF-B019-4970-A840-2B821FE8A103}">
      <dsp:nvSpPr>
        <dsp:cNvPr id="0" name=""/>
        <dsp:cNvSpPr/>
      </dsp:nvSpPr>
      <dsp:spPr>
        <a:xfrm>
          <a:off x="0" y="0"/>
          <a:ext cx="6096000" cy="1341120"/>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Persecution</a:t>
          </a:r>
          <a:endParaRPr lang="en-US" sz="5200" kern="1200" dirty="0"/>
        </a:p>
      </dsp:txBody>
      <dsp:txXfrm>
        <a:off x="0" y="0"/>
        <a:ext cx="6096000" cy="1341120"/>
      </dsp:txXfrm>
    </dsp:sp>
    <dsp:sp modelId="{7C725710-DA8F-416B-A55D-847AFB143997}">
      <dsp:nvSpPr>
        <dsp:cNvPr id="0" name=""/>
        <dsp:cNvSpPr/>
      </dsp:nvSpPr>
      <dsp:spPr>
        <a:xfrm>
          <a:off x="744" y="1341120"/>
          <a:ext cx="1218902" cy="2816352"/>
        </a:xfrm>
        <a:prstGeom prst="rect">
          <a:avLst/>
        </a:prstGeom>
        <a:solidFill>
          <a:schemeClr val="accent4">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No Statutory Definition</a:t>
          </a:r>
          <a:endParaRPr lang="en-US" sz="1500" kern="1200" dirty="0"/>
        </a:p>
      </dsp:txBody>
      <dsp:txXfrm>
        <a:off x="744" y="1341120"/>
        <a:ext cx="1218902" cy="2816352"/>
      </dsp:txXfrm>
    </dsp:sp>
    <dsp:sp modelId="{801D5005-8520-49BF-9D80-BE888DE419A6}">
      <dsp:nvSpPr>
        <dsp:cNvPr id="0" name=""/>
        <dsp:cNvSpPr/>
      </dsp:nvSpPr>
      <dsp:spPr>
        <a:xfrm>
          <a:off x="1219646" y="1341120"/>
          <a:ext cx="1218902" cy="2816352"/>
        </a:xfrm>
        <a:prstGeom prst="rect">
          <a:avLst/>
        </a:prstGeom>
        <a:solidFill>
          <a:schemeClr val="accent4">
            <a:shade val="80000"/>
            <a:hueOff val="95844"/>
            <a:satOff val="-5905"/>
            <a:lumOff val="765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 infliction of death, torture or injury to one’s person or freedom”</a:t>
          </a:r>
          <a:endParaRPr lang="en-US" sz="1500" kern="1200" dirty="0"/>
        </a:p>
      </dsp:txBody>
      <dsp:txXfrm>
        <a:off x="1219646" y="1341120"/>
        <a:ext cx="1218902" cy="2816352"/>
      </dsp:txXfrm>
    </dsp:sp>
    <dsp:sp modelId="{EEE6DF29-F342-4993-AB26-C5C9891B95CD}">
      <dsp:nvSpPr>
        <dsp:cNvPr id="0" name=""/>
        <dsp:cNvSpPr/>
      </dsp:nvSpPr>
      <dsp:spPr>
        <a:xfrm>
          <a:off x="2438548" y="1341120"/>
          <a:ext cx="1218902" cy="2816352"/>
        </a:xfrm>
        <a:prstGeom prst="rect">
          <a:avLst/>
        </a:prstGeom>
        <a:solidFill>
          <a:schemeClr val="accent4">
            <a:shade val="80000"/>
            <a:hueOff val="191689"/>
            <a:satOff val="-11811"/>
            <a:lumOff val="1530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Past Persecution </a:t>
          </a:r>
          <a:endParaRPr lang="en-US" sz="1500" kern="1200" dirty="0"/>
        </a:p>
      </dsp:txBody>
      <dsp:txXfrm>
        <a:off x="2438548" y="1341120"/>
        <a:ext cx="1218902" cy="2816352"/>
      </dsp:txXfrm>
    </dsp:sp>
    <dsp:sp modelId="{25ECE3C2-E39B-4AF5-B83E-F37F5C629638}">
      <dsp:nvSpPr>
        <dsp:cNvPr id="0" name=""/>
        <dsp:cNvSpPr/>
      </dsp:nvSpPr>
      <dsp:spPr>
        <a:xfrm>
          <a:off x="3657451" y="1341120"/>
          <a:ext cx="1218902" cy="2816352"/>
        </a:xfrm>
        <a:prstGeom prst="rect">
          <a:avLst/>
        </a:prstGeom>
        <a:solidFill>
          <a:schemeClr val="accent4">
            <a:shade val="80000"/>
            <a:hueOff val="287533"/>
            <a:satOff val="-17716"/>
            <a:lumOff val="2295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Well-Founded </a:t>
          </a:r>
          <a:r>
            <a:rPr lang="en-US" sz="1500" kern="1200" dirty="0" smtClean="0"/>
            <a:t>Fear of Future Persecution</a:t>
          </a:r>
          <a:endParaRPr lang="en-US" sz="1500" kern="1200" dirty="0"/>
        </a:p>
      </dsp:txBody>
      <dsp:txXfrm>
        <a:off x="3657451" y="1341120"/>
        <a:ext cx="1218902" cy="2816352"/>
      </dsp:txXfrm>
    </dsp:sp>
    <dsp:sp modelId="{46B3C2F2-A466-43E1-8F9E-DE3EE74D830E}">
      <dsp:nvSpPr>
        <dsp:cNvPr id="0" name=""/>
        <dsp:cNvSpPr/>
      </dsp:nvSpPr>
      <dsp:spPr>
        <a:xfrm>
          <a:off x="4876353" y="1341120"/>
          <a:ext cx="1218902" cy="2816352"/>
        </a:xfrm>
        <a:prstGeom prst="rect">
          <a:avLst/>
        </a:prstGeom>
        <a:solidFill>
          <a:schemeClr val="accent4">
            <a:shade val="80000"/>
            <a:hueOff val="383377"/>
            <a:satOff val="-23621"/>
            <a:lumOff val="306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Pattern or Practice</a:t>
          </a:r>
          <a:endParaRPr lang="en-US" sz="1500" kern="1200" dirty="0"/>
        </a:p>
      </dsp:txBody>
      <dsp:txXfrm>
        <a:off x="4876353" y="1341120"/>
        <a:ext cx="1218902" cy="2816352"/>
      </dsp:txXfrm>
    </dsp:sp>
    <dsp:sp modelId="{295A3885-DBD2-41BD-BC78-F992B1FA1937}">
      <dsp:nvSpPr>
        <dsp:cNvPr id="0" name=""/>
        <dsp:cNvSpPr/>
      </dsp:nvSpPr>
      <dsp:spPr>
        <a:xfrm>
          <a:off x="0" y="4157472"/>
          <a:ext cx="6096000" cy="31292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74F8A-9E4E-4485-9C7C-863273731817}">
      <dsp:nvSpPr>
        <dsp:cNvPr id="0" name=""/>
        <dsp:cNvSpPr/>
      </dsp:nvSpPr>
      <dsp:spPr>
        <a:xfrm>
          <a:off x="2468880" y="0"/>
          <a:ext cx="3703320" cy="1879600"/>
        </a:xfrm>
        <a:prstGeom prst="rightArrow">
          <a:avLst>
            <a:gd name="adj1" fmla="val 75000"/>
            <a:gd name="adj2" fmla="val 50000"/>
          </a:avLst>
        </a:prstGeom>
        <a:solidFill>
          <a:schemeClr val="accent4">
            <a:alpha val="90000"/>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Persecuted applicant</a:t>
          </a:r>
          <a:endParaRPr lang="en-US" sz="1400" kern="1200" dirty="0"/>
        </a:p>
        <a:p>
          <a:pPr marL="114300" lvl="1" indent="-114300" algn="l" defTabSz="622300">
            <a:lnSpc>
              <a:spcPct val="90000"/>
            </a:lnSpc>
            <a:spcBef>
              <a:spcPct val="0"/>
            </a:spcBef>
            <a:spcAft>
              <a:spcPct val="15000"/>
            </a:spcAft>
            <a:buChar char="••"/>
          </a:pPr>
          <a:r>
            <a:rPr lang="en-US" sz="1400" kern="1200" dirty="0" smtClean="0"/>
            <a:t>Pattern or practice of persecution of protected group</a:t>
          </a:r>
          <a:endParaRPr lang="en-US" sz="1400" kern="1200" dirty="0"/>
        </a:p>
      </dsp:txBody>
      <dsp:txXfrm>
        <a:off x="2468880" y="234950"/>
        <a:ext cx="2998470" cy="1409700"/>
      </dsp:txXfrm>
    </dsp:sp>
    <dsp:sp modelId="{6E1A2C41-FAFA-4B95-BC5A-50D96F642599}">
      <dsp:nvSpPr>
        <dsp:cNvPr id="0" name=""/>
        <dsp:cNvSpPr/>
      </dsp:nvSpPr>
      <dsp:spPr>
        <a:xfrm>
          <a:off x="0" y="0"/>
          <a:ext cx="2468880" cy="1879600"/>
        </a:xfrm>
        <a:prstGeom prst="roundRect">
          <a:avLst/>
        </a:prstGeom>
        <a:solidFill>
          <a:schemeClr val="accent4">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Government Persecutor</a:t>
          </a:r>
          <a:endParaRPr lang="en-US" sz="2700" kern="1200" dirty="0"/>
        </a:p>
      </dsp:txBody>
      <dsp:txXfrm>
        <a:off x="91755" y="91755"/>
        <a:ext cx="2285370" cy="1696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74F8A-9E4E-4485-9C7C-863273731817}">
      <dsp:nvSpPr>
        <dsp:cNvPr id="0" name=""/>
        <dsp:cNvSpPr/>
      </dsp:nvSpPr>
      <dsp:spPr>
        <a:xfrm>
          <a:off x="2468880" y="0"/>
          <a:ext cx="3703320" cy="1879600"/>
        </a:xfrm>
        <a:prstGeom prst="rightArrow">
          <a:avLst>
            <a:gd name="adj1" fmla="val 75000"/>
            <a:gd name="adj2" fmla="val 50000"/>
          </a:avLst>
        </a:prstGeom>
        <a:solidFill>
          <a:schemeClr val="accent4">
            <a:alpha val="90000"/>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Refused request for help	</a:t>
          </a:r>
          <a:endParaRPr lang="en-US" sz="1600" kern="1200" dirty="0"/>
        </a:p>
        <a:p>
          <a:pPr marL="171450" lvl="1" indent="-171450" algn="l" defTabSz="711200">
            <a:lnSpc>
              <a:spcPct val="90000"/>
            </a:lnSpc>
            <a:spcBef>
              <a:spcPct val="0"/>
            </a:spcBef>
            <a:spcAft>
              <a:spcPct val="15000"/>
            </a:spcAft>
            <a:buChar char="••"/>
          </a:pPr>
          <a:r>
            <a:rPr lang="en-US" sz="1600" kern="1200" dirty="0" smtClean="0"/>
            <a:t>Inadequate laws/policies</a:t>
          </a:r>
          <a:endParaRPr lang="en-US" sz="1600" kern="1200" dirty="0"/>
        </a:p>
        <a:p>
          <a:pPr marL="171450" lvl="1" indent="-171450" algn="l" defTabSz="711200">
            <a:lnSpc>
              <a:spcPct val="90000"/>
            </a:lnSpc>
            <a:spcBef>
              <a:spcPct val="0"/>
            </a:spcBef>
            <a:spcAft>
              <a:spcPct val="15000"/>
            </a:spcAft>
            <a:buChar char="••"/>
          </a:pPr>
          <a:r>
            <a:rPr lang="en-US" sz="1600" kern="1200" dirty="0" smtClean="0"/>
            <a:t>Inadequate enforcement</a:t>
          </a:r>
          <a:endParaRPr lang="en-US" sz="1600" kern="1200" dirty="0"/>
        </a:p>
      </dsp:txBody>
      <dsp:txXfrm>
        <a:off x="2468880" y="234950"/>
        <a:ext cx="2998470" cy="1409700"/>
      </dsp:txXfrm>
    </dsp:sp>
    <dsp:sp modelId="{6E1A2C41-FAFA-4B95-BC5A-50D96F642599}">
      <dsp:nvSpPr>
        <dsp:cNvPr id="0" name=""/>
        <dsp:cNvSpPr/>
      </dsp:nvSpPr>
      <dsp:spPr>
        <a:xfrm>
          <a:off x="0" y="0"/>
          <a:ext cx="2468880" cy="1879600"/>
        </a:xfrm>
        <a:prstGeom prst="roundRect">
          <a:avLst/>
        </a:prstGeom>
        <a:solidFill>
          <a:schemeClr val="accent4">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Non-Government Persecutor</a:t>
          </a:r>
          <a:endParaRPr lang="en-US" sz="2700" kern="1200" dirty="0"/>
        </a:p>
      </dsp:txBody>
      <dsp:txXfrm>
        <a:off x="91755" y="91755"/>
        <a:ext cx="2285370" cy="1696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237A9-F28B-432F-AE43-DEBB1549EB2D}">
      <dsp:nvSpPr>
        <dsp:cNvPr id="0" name=""/>
        <dsp:cNvSpPr/>
      </dsp:nvSpPr>
      <dsp:spPr>
        <a:xfrm>
          <a:off x="1701704" y="336281"/>
          <a:ext cx="3648456" cy="3648456"/>
        </a:xfrm>
        <a:prstGeom prst="pie">
          <a:avLst>
            <a:gd name="adj1" fmla="val 16200000"/>
            <a:gd name="adj2" fmla="val 18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NGO Reports</a:t>
          </a:r>
          <a:endParaRPr lang="en-US" sz="1600" kern="1200" dirty="0"/>
        </a:p>
      </dsp:txBody>
      <dsp:txXfrm>
        <a:off x="3624527" y="1109406"/>
        <a:ext cx="1303020" cy="1085850"/>
      </dsp:txXfrm>
    </dsp:sp>
    <dsp:sp modelId="{600C1041-C48D-43B7-99B6-C0D8B27105C4}">
      <dsp:nvSpPr>
        <dsp:cNvPr id="0" name=""/>
        <dsp:cNvSpPr/>
      </dsp:nvSpPr>
      <dsp:spPr>
        <a:xfrm>
          <a:off x="1642871" y="412622"/>
          <a:ext cx="3648456" cy="3648456"/>
        </a:xfrm>
        <a:prstGeom prst="pie">
          <a:avLst>
            <a:gd name="adj1" fmla="val 1800000"/>
            <a:gd name="adj2" fmla="val 90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Media Coverage</a:t>
          </a:r>
          <a:endParaRPr lang="en-US" sz="1600" kern="1200" dirty="0"/>
        </a:p>
      </dsp:txBody>
      <dsp:txXfrm>
        <a:off x="2511552" y="2779776"/>
        <a:ext cx="1954530" cy="955548"/>
      </dsp:txXfrm>
    </dsp:sp>
    <dsp:sp modelId="{B4BE6C0C-F99D-41C3-A367-212BB77EEA05}">
      <dsp:nvSpPr>
        <dsp:cNvPr id="0" name=""/>
        <dsp:cNvSpPr/>
      </dsp:nvSpPr>
      <dsp:spPr>
        <a:xfrm>
          <a:off x="1567731" y="282320"/>
          <a:ext cx="3648456" cy="3648456"/>
        </a:xfrm>
        <a:prstGeom prst="pie">
          <a:avLst>
            <a:gd name="adj1" fmla="val 90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Government Reports</a:t>
          </a:r>
          <a:endParaRPr lang="en-US" sz="1600" kern="1200" dirty="0"/>
        </a:p>
      </dsp:txBody>
      <dsp:txXfrm>
        <a:off x="1990343" y="1055446"/>
        <a:ext cx="1303020" cy="1085850"/>
      </dsp:txXfrm>
    </dsp:sp>
    <dsp:sp modelId="{4A125140-900A-4AB2-84C5-218655834373}">
      <dsp:nvSpPr>
        <dsp:cNvPr id="0" name=""/>
        <dsp:cNvSpPr/>
      </dsp:nvSpPr>
      <dsp:spPr>
        <a:xfrm>
          <a:off x="1476148" y="110424"/>
          <a:ext cx="4100169" cy="410016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B2F6D-3DB8-403D-80AB-EE18799F0337}">
      <dsp:nvSpPr>
        <dsp:cNvPr id="0" name=""/>
        <dsp:cNvSpPr/>
      </dsp:nvSpPr>
      <dsp:spPr>
        <a:xfrm>
          <a:off x="1417015" y="186535"/>
          <a:ext cx="4100169" cy="410016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B885D0-080B-42F2-BF80-72E6D8438ADF}">
      <dsp:nvSpPr>
        <dsp:cNvPr id="0" name=""/>
        <dsp:cNvSpPr/>
      </dsp:nvSpPr>
      <dsp:spPr>
        <a:xfrm>
          <a:off x="1341573" y="56464"/>
          <a:ext cx="4100169" cy="410016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92E79-3AA4-49CC-B11F-948FE49B3A64}">
      <dsp:nvSpPr>
        <dsp:cNvPr id="0" name=""/>
        <dsp:cNvSpPr/>
      </dsp:nvSpPr>
      <dsp:spPr>
        <a:xfrm rot="5400000">
          <a:off x="5060179" y="-1961506"/>
          <a:ext cx="1071897"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Highlight </a:t>
          </a:r>
          <a:endParaRPr lang="en-US" sz="1500" kern="1200" dirty="0"/>
        </a:p>
        <a:p>
          <a:pPr marL="114300" lvl="1" indent="-114300" algn="l" defTabSz="666750">
            <a:lnSpc>
              <a:spcPct val="90000"/>
            </a:lnSpc>
            <a:spcBef>
              <a:spcPct val="0"/>
            </a:spcBef>
            <a:spcAft>
              <a:spcPct val="15000"/>
            </a:spcAft>
            <a:buChar char="••"/>
          </a:pPr>
          <a:r>
            <a:rPr lang="en-US" sz="1500" kern="1200" dirty="0" smtClean="0"/>
            <a:t>Underline</a:t>
          </a:r>
          <a:endParaRPr lang="en-US" sz="1500" kern="1200" dirty="0"/>
        </a:p>
        <a:p>
          <a:pPr marL="114300" lvl="1" indent="-114300" algn="l" defTabSz="666750">
            <a:lnSpc>
              <a:spcPct val="90000"/>
            </a:lnSpc>
            <a:spcBef>
              <a:spcPct val="0"/>
            </a:spcBef>
            <a:spcAft>
              <a:spcPct val="15000"/>
            </a:spcAft>
            <a:buChar char="••"/>
          </a:pPr>
          <a:r>
            <a:rPr lang="en-US" sz="1500" kern="1200" dirty="0" smtClean="0"/>
            <a:t>Excerpt</a:t>
          </a:r>
          <a:endParaRPr lang="en-US" sz="1500" kern="1200" dirty="0"/>
        </a:p>
      </dsp:txBody>
      <dsp:txXfrm rot="-5400000">
        <a:off x="2962656" y="188343"/>
        <a:ext cx="5214618" cy="967245"/>
      </dsp:txXfrm>
    </dsp:sp>
    <dsp:sp modelId="{4965FB9B-D1F5-4943-B1D6-3CAE80FB6472}">
      <dsp:nvSpPr>
        <dsp:cNvPr id="0" name=""/>
        <dsp:cNvSpPr/>
      </dsp:nvSpPr>
      <dsp:spPr>
        <a:xfrm>
          <a:off x="0" y="2030"/>
          <a:ext cx="2962656" cy="133987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Documents</a:t>
          </a:r>
          <a:endParaRPr lang="en-US" sz="3100" kern="1200" dirty="0"/>
        </a:p>
      </dsp:txBody>
      <dsp:txXfrm>
        <a:off x="65407" y="67437"/>
        <a:ext cx="2831842" cy="1209057"/>
      </dsp:txXfrm>
    </dsp:sp>
    <dsp:sp modelId="{05F2FDF9-9504-4C82-A01C-ECAF0DDD0935}">
      <dsp:nvSpPr>
        <dsp:cNvPr id="0" name=""/>
        <dsp:cNvSpPr/>
      </dsp:nvSpPr>
      <dsp:spPr>
        <a:xfrm rot="5400000">
          <a:off x="5060179" y="-554641"/>
          <a:ext cx="1071897"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Color copies</a:t>
          </a:r>
          <a:endParaRPr lang="en-US" sz="1500" kern="1200" dirty="0"/>
        </a:p>
        <a:p>
          <a:pPr marL="114300" lvl="1" indent="-114300" algn="l" defTabSz="666750">
            <a:lnSpc>
              <a:spcPct val="90000"/>
            </a:lnSpc>
            <a:spcBef>
              <a:spcPct val="0"/>
            </a:spcBef>
            <a:spcAft>
              <a:spcPct val="15000"/>
            </a:spcAft>
            <a:buChar char="••"/>
          </a:pPr>
          <a:r>
            <a:rPr lang="en-US" sz="1500" kern="1200" dirty="0" smtClean="0"/>
            <a:t>Label</a:t>
          </a:r>
          <a:endParaRPr lang="en-US" sz="1500" kern="1200" dirty="0"/>
        </a:p>
      </dsp:txBody>
      <dsp:txXfrm rot="-5400000">
        <a:off x="2962656" y="1595208"/>
        <a:ext cx="5214618" cy="967245"/>
      </dsp:txXfrm>
    </dsp:sp>
    <dsp:sp modelId="{863A7D3B-A34D-4607-8FD4-213D52C2F998}">
      <dsp:nvSpPr>
        <dsp:cNvPr id="0" name=""/>
        <dsp:cNvSpPr/>
      </dsp:nvSpPr>
      <dsp:spPr>
        <a:xfrm>
          <a:off x="0" y="1408895"/>
          <a:ext cx="2962656" cy="133987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Photographs</a:t>
          </a:r>
          <a:endParaRPr lang="en-US" sz="3100" kern="1200" dirty="0"/>
        </a:p>
      </dsp:txBody>
      <dsp:txXfrm>
        <a:off x="65407" y="1474302"/>
        <a:ext cx="2831842" cy="1209057"/>
      </dsp:txXfrm>
    </dsp:sp>
    <dsp:sp modelId="{D14618EF-2EC8-4E5E-858A-B85B7B17B8A1}">
      <dsp:nvSpPr>
        <dsp:cNvPr id="0" name=""/>
        <dsp:cNvSpPr/>
      </dsp:nvSpPr>
      <dsp:spPr>
        <a:xfrm rot="5400000">
          <a:off x="5060179" y="852224"/>
          <a:ext cx="1071897"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Transcripts</a:t>
          </a:r>
          <a:endParaRPr lang="en-US" sz="1500" kern="1200" dirty="0"/>
        </a:p>
        <a:p>
          <a:pPr marL="114300" lvl="1" indent="-114300" algn="l" defTabSz="666750">
            <a:lnSpc>
              <a:spcPct val="90000"/>
            </a:lnSpc>
            <a:spcBef>
              <a:spcPct val="0"/>
            </a:spcBef>
            <a:spcAft>
              <a:spcPct val="15000"/>
            </a:spcAft>
            <a:buChar char="••"/>
          </a:pPr>
          <a:r>
            <a:rPr lang="en-US" sz="1500" kern="1200" dirty="0" smtClean="0"/>
            <a:t>DVDs</a:t>
          </a:r>
          <a:endParaRPr lang="en-US" sz="1500" kern="1200" dirty="0"/>
        </a:p>
      </dsp:txBody>
      <dsp:txXfrm rot="-5400000">
        <a:off x="2962656" y="3002073"/>
        <a:ext cx="5214618" cy="967245"/>
      </dsp:txXfrm>
    </dsp:sp>
    <dsp:sp modelId="{9C5AEE04-F33F-4900-AB87-57DCE81C56E2}">
      <dsp:nvSpPr>
        <dsp:cNvPr id="0" name=""/>
        <dsp:cNvSpPr/>
      </dsp:nvSpPr>
      <dsp:spPr>
        <a:xfrm>
          <a:off x="0" y="2815760"/>
          <a:ext cx="2962656" cy="133987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Audio/Video</a:t>
          </a:r>
          <a:endParaRPr lang="en-US" sz="3100" kern="1200" dirty="0"/>
        </a:p>
      </dsp:txBody>
      <dsp:txXfrm>
        <a:off x="65407" y="2881167"/>
        <a:ext cx="2831842" cy="12090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181088-D38C-4A35-8322-154C387309E8}" type="datetimeFigureOut">
              <a:rPr lang="fr-FR" smtClean="0"/>
              <a:t>10/07/2013</a:t>
            </a:fld>
            <a:endParaRPr lang="fr-F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6A798C-BC79-4418-84F0-9EEDF115DB71}" type="slidenum">
              <a:rPr lang="fr-FR" smtClean="0"/>
              <a:t>‹#›</a:t>
            </a:fld>
            <a:endParaRPr lang="fr-FR"/>
          </a:p>
        </p:txBody>
      </p:sp>
    </p:spTree>
    <p:extLst>
      <p:ext uri="{BB962C8B-B14F-4D97-AF65-F5344CB8AC3E}">
        <p14:creationId xmlns:p14="http://schemas.microsoft.com/office/powerpoint/2010/main" val="216635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hchr.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efworld.org/cgi-bin/texis/vtx/rwmain?page=search&amp;docid=512224b22&amp;skip=0&amp;query=sexual&amp;coi=JA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refworld.org/cgi-bin/texis/vtx/rwmain?page=search&amp;docid=502a7e342&amp;skip=0&amp;query=sexual&amp;coi=JA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n.org/esa/coordination/ngo"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wango.org/" TargetMode="External"/><Relationship Id="rId5" Type="http://schemas.openxmlformats.org/officeDocument/2006/relationships/hyperlink" Target="http://library.duke.edu/research/subject/guides/ngo_guide/db/a-e.asp" TargetMode="External"/><Relationship Id="rId4" Type="http://schemas.openxmlformats.org/officeDocument/2006/relationships/hyperlink" Target="http://www1.umn.edu/humanrts/links/ngolink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nlinenewspapers.com/lt.php?1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rb-cisr.gc.ca:8080/RIR_RDI/index_e.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introduction</a:t>
            </a:r>
          </a:p>
          <a:p>
            <a:r>
              <a:rPr lang="en-US" dirty="0" smtClean="0"/>
              <a:t>-discuss free research tools to support asylum claims</a:t>
            </a:r>
          </a:p>
          <a:p>
            <a:r>
              <a:rPr lang="en-US" dirty="0" smtClean="0"/>
              <a:t>-focus on country condition research, but will highlight</a:t>
            </a:r>
            <a:r>
              <a:rPr lang="en-US" baseline="0" dirty="0" smtClean="0"/>
              <a:t> some tools for searching </a:t>
            </a:r>
            <a:r>
              <a:rPr lang="en-US" baseline="0" dirty="0" err="1" smtClean="0"/>
              <a:t>caselaw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1</a:t>
            </a:fld>
            <a:endParaRPr lang="fr-FR"/>
          </a:p>
        </p:txBody>
      </p:sp>
    </p:spTree>
    <p:extLst>
      <p:ext uri="{BB962C8B-B14F-4D97-AF65-F5344CB8AC3E}">
        <p14:creationId xmlns:p14="http://schemas.microsoft.com/office/powerpoint/2010/main" val="55882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Reports from government agencies, major news agencies,</a:t>
            </a:r>
            <a:r>
              <a:rPr lang="en-US" baseline="0" dirty="0" smtClean="0"/>
              <a:t> and independent NGOs are usually all reliable sources. </a:t>
            </a:r>
          </a:p>
          <a:p>
            <a:r>
              <a:rPr lang="en-US" dirty="0" smtClean="0"/>
              <a:t>There are specific state department</a:t>
            </a:r>
            <a:r>
              <a:rPr lang="en-US" baseline="0" dirty="0" smtClean="0"/>
              <a:t> reports on religious claims and trafficking in persons: http://www.state.gov/j/drl/rls/irf/</a:t>
            </a:r>
          </a:p>
          <a:p>
            <a:endParaRPr lang="en-US" baseline="0" dirty="0" smtClean="0"/>
          </a:p>
          <a:p>
            <a:r>
              <a:rPr lang="en-US" baseline="0" dirty="0" smtClean="0"/>
              <a:t>For UN, look at Universal Periodic Review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24543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Go to </a:t>
            </a:r>
            <a:r>
              <a:rPr lang="fr-FR" dirty="0" err="1" smtClean="0"/>
              <a:t>Dept</a:t>
            </a:r>
            <a:r>
              <a:rPr lang="fr-FR" dirty="0" smtClean="0"/>
              <a:t> of State </a:t>
            </a:r>
            <a:r>
              <a:rPr lang="fr-FR" dirty="0" smtClean="0">
                <a:sym typeface="Wingdings" pitchFamily="2" charset="2"/>
              </a:rPr>
              <a:t> select</a:t>
            </a:r>
            <a:r>
              <a:rPr lang="fr-FR" baseline="0" dirty="0" smtClean="0">
                <a:sym typeface="Wingdings" pitchFamily="2" charset="2"/>
              </a:rPr>
              <a:t> country tab  </a:t>
            </a:r>
            <a:r>
              <a:rPr lang="fr-FR" baseline="0" dirty="0" err="1" smtClean="0">
                <a:sym typeface="Wingdings" pitchFamily="2" charset="2"/>
              </a:rPr>
              <a:t>Jamaica</a:t>
            </a:r>
            <a:r>
              <a:rPr lang="fr-FR" baseline="0" dirty="0" smtClean="0">
                <a:sym typeface="Wingdings" pitchFamily="2" charset="2"/>
              </a:rPr>
              <a:t>  </a:t>
            </a:r>
            <a:r>
              <a:rPr lang="fr-FR" dirty="0" smtClean="0"/>
              <a:t>http://www.state.gov/j/drl/rls/hrrpt/humanrightsreport/index.htm#wrapper </a:t>
            </a:r>
          </a:p>
          <a:p>
            <a:r>
              <a:rPr lang="en-US" dirty="0" smtClean="0"/>
              <a:t>Show the paragraph on sexual orientation:</a:t>
            </a:r>
            <a:r>
              <a:rPr lang="en-US" baseline="0" dirty="0" smtClean="0"/>
              <a:t> </a:t>
            </a:r>
            <a:r>
              <a:rPr lang="en-US" b="1" dirty="0" smtClean="0"/>
              <a:t>Societal Abuses, Discrimination, and Acts of Violence Based on Sexual Orientation and Gender Identity</a:t>
            </a:r>
          </a:p>
          <a:p>
            <a:r>
              <a:rPr lang="en-US" b="0" dirty="0" smtClean="0"/>
              <a:t>States</a:t>
            </a:r>
            <a:r>
              <a:rPr lang="en-US" b="0" baseline="0" dirty="0" smtClean="0"/>
              <a:t> “</a:t>
            </a:r>
            <a:r>
              <a:rPr lang="en-US" dirty="0" smtClean="0"/>
              <a:t>The Jamaica Forum for Lesbians, All </a:t>
            </a:r>
            <a:r>
              <a:rPr lang="en-US" dirty="0" err="1" smtClean="0"/>
              <a:t>Sexuals</a:t>
            </a:r>
            <a:r>
              <a:rPr lang="en-US" dirty="0" smtClean="0"/>
              <a:t>, and Gays (J-FLAG) continued to report serious human rights abuses, including assault with deadly weapons, “corrective rape” of women accused of being lesbians, arbitrary detention, mob attacks, stabbings, harassment of gay and lesbian patients by hospital and prison staff, and targeted shootings of such persons. Police often did not investigate such incidents….”</a:t>
            </a:r>
            <a:endParaRPr lang="fr-FR" dirty="0" smtClean="0"/>
          </a:p>
          <a:p>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11</a:t>
            </a:fld>
            <a:endParaRPr lang="fr-FR"/>
          </a:p>
        </p:txBody>
      </p:sp>
    </p:spTree>
    <p:extLst>
      <p:ext uri="{BB962C8B-B14F-4D97-AF65-F5344CB8AC3E}">
        <p14:creationId xmlns:p14="http://schemas.microsoft.com/office/powerpoint/2010/main" val="269364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UN main page, go to Human Rights, then on right hand side to </a:t>
            </a:r>
            <a:r>
              <a:rPr lang="en-US" dirty="0" smtClean="0">
                <a:effectLst/>
                <a:hlinkClick r:id="rId3"/>
              </a:rPr>
              <a:t>High Commissioner for Human Rights (OHCHR)</a:t>
            </a:r>
            <a:r>
              <a:rPr lang="en-US" dirty="0" smtClean="0">
                <a:effectLst/>
                <a:sym typeface="Wingdings" pitchFamily="2" charset="2"/>
              </a:rPr>
              <a:t> brings</a:t>
            </a:r>
            <a:r>
              <a:rPr lang="en-US" baseline="0" dirty="0" smtClean="0">
                <a:effectLst/>
                <a:sym typeface="Wingdings" pitchFamily="2" charset="2"/>
              </a:rPr>
              <a:t> you to OHCHR page</a:t>
            </a:r>
          </a:p>
          <a:p>
            <a:pPr marL="171450" indent="-171450">
              <a:buFont typeface="Wingdings"/>
              <a:buChar char="à"/>
            </a:pPr>
            <a:r>
              <a:rPr lang="en-US" baseline="0" dirty="0" smtClean="0">
                <a:effectLst/>
                <a:sym typeface="Wingdings" pitchFamily="2" charset="2"/>
              </a:rPr>
              <a:t>Click on countries at top of page and then “human rights in the world”</a:t>
            </a:r>
          </a:p>
          <a:p>
            <a:pPr marL="171450" indent="-171450">
              <a:buFont typeface="Wingdings"/>
              <a:buChar char="à"/>
            </a:pPr>
            <a:r>
              <a:rPr lang="en-US" baseline="0" dirty="0" smtClean="0">
                <a:effectLst/>
                <a:sym typeface="Wingdings" pitchFamily="2" charset="2"/>
              </a:rPr>
              <a:t>Go to Americas region on left-hand side (note: it is important to know where the country you are looking for is located because sites often organize the information by region  so if you were looking for Jamaica in Africa, you would not find it  important to look at a map to have some idea of where the country is located)  click on Jamaica on map</a:t>
            </a:r>
          </a:p>
          <a:p>
            <a:pPr marL="171450" indent="-171450">
              <a:buFont typeface="Wingdings"/>
              <a:buChar char="à"/>
            </a:pPr>
            <a:r>
              <a:rPr lang="en-US" baseline="0" dirty="0" smtClean="0">
                <a:effectLst/>
                <a:sym typeface="Wingdings" pitchFamily="2" charset="2"/>
              </a:rPr>
              <a:t>Show report from 2010 on torture and other cruel….</a:t>
            </a:r>
          </a:p>
          <a:p>
            <a:r>
              <a:rPr lang="en-US" baseline="0" dirty="0" smtClean="0">
                <a:effectLst/>
                <a:sym typeface="Wingdings" pitchFamily="2" charset="2"/>
              </a:rPr>
              <a:t>See paragraph 47: report calls homosexuals a vulnerable group</a:t>
            </a:r>
          </a:p>
          <a:p>
            <a:r>
              <a:rPr lang="en-US" sz="1200" b="0" i="0" u="none" strike="noStrike" kern="1200" baseline="0" dirty="0" smtClean="0">
                <a:solidFill>
                  <a:schemeClr val="tx1"/>
                </a:solidFill>
                <a:effectLst/>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Homosexuals detained at St. Catherine and Tower Street correctional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were held in the “vulnerable persons unit” as a protective measure. However, their separation led</a:t>
            </a:r>
          </a:p>
          <a:p>
            <a:r>
              <a:rPr lang="en-US" sz="1200" b="0" i="0" u="none" strike="noStrike" kern="1200" baseline="0" dirty="0" smtClean="0">
                <a:solidFill>
                  <a:schemeClr val="tx1"/>
                </a:solidFill>
                <a:latin typeface="+mn-lt"/>
                <a:ea typeface="+mn-ea"/>
                <a:cs typeface="+mn-cs"/>
              </a:rPr>
              <a:t>to a loss of privileges of a punitive character, such as work and recreation, including the use of the library and playing field. In the security section in the Tower Street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detainees</a:t>
            </a:r>
          </a:p>
          <a:p>
            <a:r>
              <a:rPr lang="en-US" sz="1200" b="0" i="0" u="none" strike="noStrike" kern="1200" baseline="0" dirty="0" smtClean="0">
                <a:solidFill>
                  <a:schemeClr val="tx1"/>
                </a:solidFill>
                <a:latin typeface="+mn-lt"/>
                <a:ea typeface="+mn-ea"/>
                <a:cs typeface="+mn-cs"/>
              </a:rPr>
              <a:t>were locked up in dark, solitary cells without a toilet or water, and had nobody to call for </a:t>
            </a:r>
            <a:r>
              <a:rPr lang="fr-FR" sz="1200" b="0" i="0" u="none" strike="noStrike" kern="1200" baseline="0" dirty="0" smtClean="0">
                <a:solidFill>
                  <a:schemeClr val="tx1"/>
                </a:solidFill>
                <a:latin typeface="+mn-lt"/>
                <a:ea typeface="+mn-ea"/>
                <a:cs typeface="+mn-cs"/>
              </a:rPr>
              <a:t>help. »</a:t>
            </a:r>
            <a:endParaRPr lang="en-US" baseline="0" dirty="0" smtClean="0">
              <a:effectLst/>
              <a:sym typeface="Wingdings" pitchFamily="2" charset="2"/>
            </a:endParaRPr>
          </a:p>
          <a:p>
            <a:pPr marL="171450" indent="-171450">
              <a:buFont typeface="Wingdings"/>
              <a:buChar char="à"/>
            </a:pP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12</a:t>
            </a:fld>
            <a:endParaRPr lang="fr-FR"/>
          </a:p>
        </p:txBody>
      </p:sp>
    </p:spTree>
    <p:extLst>
      <p:ext uri="{BB962C8B-B14F-4D97-AF65-F5344CB8AC3E}">
        <p14:creationId xmlns:p14="http://schemas.microsoft.com/office/powerpoint/2010/main" val="349898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UNHCR website: go to “resources tab” </a:t>
            </a:r>
            <a:r>
              <a:rPr lang="en-US" dirty="0" smtClean="0">
                <a:sym typeface="Wingdings" pitchFamily="2" charset="2"/>
              </a:rPr>
              <a:t> “archives</a:t>
            </a:r>
            <a:r>
              <a:rPr lang="en-US" baseline="0" dirty="0" smtClean="0">
                <a:sym typeface="Wingdings" pitchFamily="2" charset="2"/>
              </a:rPr>
              <a:t> and records”  browse by country</a:t>
            </a:r>
          </a:p>
          <a:p>
            <a:r>
              <a:rPr lang="en-US" baseline="0" dirty="0" smtClean="0">
                <a:sym typeface="Wingdings" pitchFamily="2" charset="2"/>
              </a:rPr>
              <a:t>Can also access </a:t>
            </a:r>
            <a:r>
              <a:rPr lang="en-US" baseline="0" dirty="0" err="1" smtClean="0">
                <a:sym typeface="Wingdings" pitchFamily="2" charset="2"/>
              </a:rPr>
              <a:t>refworld</a:t>
            </a:r>
            <a:r>
              <a:rPr lang="en-US" baseline="0" dirty="0" smtClean="0">
                <a:sym typeface="Wingdings" pitchFamily="2" charset="2"/>
              </a:rPr>
              <a:t> from  here: “</a:t>
            </a:r>
            <a:r>
              <a:rPr lang="en-US" sz="1200" kern="1200" dirty="0" err="1" smtClean="0">
                <a:solidFill>
                  <a:schemeClr val="tx1"/>
                </a:solidFill>
                <a:effectLst/>
                <a:latin typeface="+mn-lt"/>
                <a:ea typeface="+mn-ea"/>
                <a:cs typeface="+mn-cs"/>
              </a:rPr>
              <a:t>Refworld</a:t>
            </a:r>
            <a:r>
              <a:rPr lang="en-US" sz="1200" kern="1200" dirty="0" smtClean="0">
                <a:solidFill>
                  <a:schemeClr val="tx1"/>
                </a:solidFill>
                <a:effectLst/>
                <a:latin typeface="+mn-lt"/>
                <a:ea typeface="+mn-ea"/>
                <a:cs typeface="+mn-cs"/>
              </a:rPr>
              <a:t> is the leading source of information necessary for taking quality decisions on refugee status. It contains a vast collection of reports and information relating to situations in countries of origin, policy documents and positions, and documents relating to international and national legal frameworks.”</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13</a:t>
            </a:fld>
            <a:endParaRPr lang="fr-FR"/>
          </a:p>
        </p:txBody>
      </p:sp>
    </p:spTree>
    <p:extLst>
      <p:ext uri="{BB962C8B-B14F-4D97-AF65-F5344CB8AC3E}">
        <p14:creationId xmlns:p14="http://schemas.microsoft.com/office/powerpoint/2010/main" val="330293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in box for</a:t>
            </a:r>
            <a:r>
              <a:rPr lang="en-US" baseline="0" dirty="0" smtClean="0"/>
              <a:t> country and keywords (sexual, etc.). Better to start with broad term then narrow based on results</a:t>
            </a:r>
          </a:p>
          <a:p>
            <a:r>
              <a:rPr lang="en-US" baseline="0" dirty="0" smtClean="0"/>
              <a:t>Show second doc in result list: </a:t>
            </a:r>
            <a:r>
              <a:rPr lang="en-US" dirty="0" smtClean="0">
                <a:hlinkClick r:id="rId3" action="ppaction://hlinkfile" tooltip="Jamaica: Treatment of sexual minorities, including legislation, state protection and support services (2009-December 2012)"/>
              </a:rPr>
              <a:t>Jamaica: Treatment of </a:t>
            </a:r>
            <a:r>
              <a:rPr lang="en-US" b="1" dirty="0" smtClean="0">
                <a:hlinkClick r:id="rId3" action="ppaction://hlinkfile" tooltip="Jamaica: Treatment of sexual minorities, including legislation, state protection and support services (2009-December 2012)"/>
              </a:rPr>
              <a:t>sexual</a:t>
            </a:r>
            <a:r>
              <a:rPr lang="en-US" dirty="0" smtClean="0">
                <a:hlinkClick r:id="rId3" action="ppaction://hlinkfile" tooltip="Jamaica: Treatment of sexual minorities, including legislation, state protection and support services (2009-December 2012)"/>
              </a:rPr>
              <a:t> minorities, including legislation, state protection and support services (2009-December 2012)</a:t>
            </a:r>
            <a:r>
              <a:rPr lang="en-US" dirty="0" smtClean="0"/>
              <a:t> and third doc: </a:t>
            </a:r>
            <a:r>
              <a:rPr lang="en-US" dirty="0" smtClean="0">
                <a:hlinkClick r:id="rId4" action="ppaction://hlinkfile" tooltip="Country-of-origin information to support the adjudication of asylum claims from Lesbian, Gay, Bisexual, Transgender and Intersex (LGBTI') asylum-seekers: Jamaica"/>
              </a:rPr>
              <a:t>Country-of-origin information to support the adjudication of asylum claims from Lesbian, Gay, Bisexual, Transgender and Intersex (LGBTI') asylum-seekers: Jamaica</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14</a:t>
            </a:fld>
            <a:endParaRPr lang="fr-FR"/>
          </a:p>
        </p:txBody>
      </p:sp>
    </p:spTree>
    <p:extLst>
      <p:ext uri="{BB962C8B-B14F-4D97-AF65-F5344CB8AC3E}">
        <p14:creationId xmlns:p14="http://schemas.microsoft.com/office/powerpoint/2010/main" val="305113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Reports from government agencies, major news agencies,</a:t>
            </a:r>
            <a:r>
              <a:rPr lang="en-US" baseline="0" dirty="0" smtClean="0"/>
              <a:t> and independent NGOs are usually all reliable sources. </a:t>
            </a:r>
          </a:p>
          <a:p>
            <a:r>
              <a:rPr lang="en-US" dirty="0" smtClean="0"/>
              <a:t>There are specific state department</a:t>
            </a:r>
            <a:r>
              <a:rPr lang="en-US" baseline="0" dirty="0" smtClean="0"/>
              <a:t> reports on religious claims and trafficking in persons: http://www.state.gov/j/drl/rls/irf/</a:t>
            </a:r>
          </a:p>
          <a:p>
            <a:endParaRPr lang="en-US" baseline="0" dirty="0" smtClean="0"/>
          </a:p>
          <a:p>
            <a:r>
              <a:rPr lang="en-US" baseline="0" dirty="0" smtClean="0"/>
              <a:t>For UN, look at Universal Periodic Review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24543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Rights Watch:</a:t>
            </a:r>
            <a:r>
              <a:rPr lang="en-US" baseline="0" dirty="0" smtClean="0"/>
              <a:t> “</a:t>
            </a:r>
            <a:r>
              <a:rPr lang="en-US" b="1" dirty="0" smtClean="0"/>
              <a:t>Human Rights Watch</a:t>
            </a:r>
            <a:r>
              <a:rPr lang="en-US" dirty="0" smtClean="0"/>
              <a:t> is one of the world’s leading independent organizations dedicated to defending and protecting human rights.” </a:t>
            </a:r>
            <a:r>
              <a:rPr lang="en-US" dirty="0" smtClean="0">
                <a:sym typeface="Wingdings" pitchFamily="2" charset="2"/>
              </a:rPr>
              <a:t> Show</a:t>
            </a:r>
            <a:r>
              <a:rPr lang="en-US" baseline="0" dirty="0" smtClean="0">
                <a:sym typeface="Wingdings" pitchFamily="2" charset="2"/>
              </a:rPr>
              <a:t> “about us” page</a:t>
            </a:r>
            <a:endParaRPr lang="en-US" dirty="0" smtClean="0"/>
          </a:p>
          <a:p>
            <a:r>
              <a:rPr lang="en-US" dirty="0" smtClean="0"/>
              <a:t>Go to “Publications” </a:t>
            </a:r>
            <a:r>
              <a:rPr lang="en-US" dirty="0" smtClean="0">
                <a:sym typeface="Wingdings" pitchFamily="2" charset="2"/>
              </a:rPr>
              <a:t> “Reports”  Select</a:t>
            </a:r>
            <a:r>
              <a:rPr lang="en-US" baseline="0" dirty="0" smtClean="0">
                <a:sym typeface="Wingdings" pitchFamily="2" charset="2"/>
              </a:rPr>
              <a:t> Jamaica (under “Americas”  need to scroll down a little in the list of countries)</a:t>
            </a:r>
          </a:p>
          <a:p>
            <a:r>
              <a:rPr lang="en-US" baseline="0" dirty="0" smtClean="0">
                <a:sym typeface="Wingdings" pitchFamily="2" charset="2"/>
              </a:rPr>
              <a:t>Did not select an issue but first thing that pops up is “Hated to Death: Homophobia, Violence, and Jamaica’s HIV/Aids Epidemic”  very easy to download the reports.</a:t>
            </a:r>
          </a:p>
          <a:p>
            <a:r>
              <a:rPr lang="en-US" baseline="0" dirty="0" smtClean="0">
                <a:sym typeface="Wingdings" pitchFamily="2" charset="2"/>
              </a:rPr>
              <a:t> Show glossary of terms and interesting “Note on Jamaican language”</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16</a:t>
            </a:fld>
            <a:endParaRPr lang="fr-FR"/>
          </a:p>
        </p:txBody>
      </p:sp>
    </p:spTree>
    <p:extLst>
      <p:ext uri="{BB962C8B-B14F-4D97-AF65-F5344CB8AC3E}">
        <p14:creationId xmlns:p14="http://schemas.microsoft.com/office/powerpoint/2010/main" val="127154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show Amnesty International because very</a:t>
            </a:r>
            <a:r>
              <a:rPr lang="en-US" baseline="0" dirty="0" smtClean="0"/>
              <a:t> similar to HRW.</a:t>
            </a:r>
          </a:p>
          <a:p>
            <a:r>
              <a:rPr lang="en-US" baseline="0" dirty="0" smtClean="0"/>
              <a:t>An interesting site that enables you to search all NGOs and IGOs at the same time is the Stanford database (instead of going through individual sites). Can search Google for Stanford </a:t>
            </a:r>
            <a:r>
              <a:rPr lang="en-US" baseline="0" dirty="0" err="1" smtClean="0"/>
              <a:t>igo</a:t>
            </a:r>
            <a:r>
              <a:rPr lang="en-US" baseline="0" dirty="0" smtClean="0"/>
              <a:t> </a:t>
            </a:r>
            <a:r>
              <a:rPr lang="en-US" baseline="0" dirty="0" err="1" smtClean="0"/>
              <a:t>ngo</a:t>
            </a:r>
            <a:r>
              <a:rPr lang="en-US" baseline="0" dirty="0" smtClean="0"/>
              <a:t> and site will pop right up.</a:t>
            </a:r>
          </a:p>
          <a:p>
            <a:r>
              <a:rPr lang="en-US" baseline="0" dirty="0" smtClean="0"/>
              <a:t>Site tells you what sites are included in the two databases: </a:t>
            </a:r>
            <a:r>
              <a:rPr lang="en-US" dirty="0" smtClean="0"/>
              <a:t>The IGO Search searches across hundreds of IGO websites, enabling users to research topics such as human rights, development, environment, education, HIV/AIDS and health from IGOs like the United Nations, World Bank, UN Development Program (UNDP), Organization for Economic Cooperation and Development (OECD), European Union, Organization of American States, the Asian Development Bank and many others.</a:t>
            </a:r>
          </a:p>
          <a:p>
            <a:r>
              <a:rPr lang="en-US" dirty="0" smtClean="0"/>
              <a:t>The NGO search indexes local, regional and international NGOs from sources as diverse as AARP, Earth Watch Institute, International Crisis Group, OXFAM, the World Agricultural Forum. Sites were chosen based on their </a:t>
            </a:r>
            <a:r>
              <a:rPr lang="en-US" dirty="0" smtClean="0">
                <a:hlinkClick r:id="rId3"/>
              </a:rPr>
              <a:t>consultative status with the United Nations Economic and Social Council (ECOSOC)</a:t>
            </a:r>
            <a:r>
              <a:rPr lang="en-US" dirty="0" smtClean="0"/>
              <a:t> and also collated from </a:t>
            </a:r>
            <a:r>
              <a:rPr lang="en-US" dirty="0" smtClean="0">
                <a:hlinkClick r:id="rId4"/>
              </a:rPr>
              <a:t>University of Minnesota Human Rights Library</a:t>
            </a:r>
            <a:r>
              <a:rPr lang="en-US" dirty="0" smtClean="0"/>
              <a:t>, </a:t>
            </a:r>
            <a:r>
              <a:rPr lang="en-US" dirty="0" smtClean="0">
                <a:hlinkClick r:id="rId5"/>
              </a:rPr>
              <a:t>Duke University Libraries' NGO Research Guide</a:t>
            </a:r>
            <a:r>
              <a:rPr lang="en-US" dirty="0" smtClean="0"/>
              <a:t>, and the </a:t>
            </a:r>
            <a:r>
              <a:rPr lang="en-US" dirty="0" smtClean="0">
                <a:hlinkClick r:id="rId6"/>
              </a:rPr>
              <a:t>World Association of Non-Governmental Organizations</a:t>
            </a:r>
            <a:r>
              <a:rPr lang="en-US" dirty="0" smtClean="0"/>
              <a:t> (WANGO).</a:t>
            </a:r>
          </a:p>
          <a:p>
            <a:endParaRPr lang="en-US" baseline="0" dirty="0" smtClean="0"/>
          </a:p>
          <a:p>
            <a:pPr marL="171450" indent="-171450">
              <a:buFont typeface="Wingdings"/>
              <a:buChar char="à"/>
            </a:pPr>
            <a:r>
              <a:rPr lang="en-US" baseline="0" dirty="0" smtClean="0">
                <a:sym typeface="Wingdings" pitchFamily="2" charset="2"/>
              </a:rPr>
              <a:t>Do search in NGO database for Jamaica homosexual</a:t>
            </a:r>
          </a:p>
          <a:p>
            <a:pPr marL="171450" indent="-171450">
              <a:buFont typeface="Wingdings"/>
              <a:buChar char="à"/>
            </a:pPr>
            <a:r>
              <a:rPr lang="en-US" baseline="0" dirty="0" smtClean="0">
                <a:sym typeface="Wingdings" pitchFamily="2" charset="2"/>
              </a:rPr>
              <a:t>First few results that come are from HRW</a:t>
            </a:r>
          </a:p>
          <a:p>
            <a:pPr marL="171450" indent="-171450">
              <a:buFont typeface="Wingdings"/>
              <a:buChar char="à"/>
            </a:pPr>
            <a:r>
              <a:rPr lang="en-US" baseline="0" dirty="0" smtClean="0">
                <a:sym typeface="Wingdings" pitchFamily="2" charset="2"/>
              </a:rPr>
              <a:t>Later in list, there are result from Amnesty International, International Lesbian and Gay Association (on page 2), etc.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17</a:t>
            </a:fld>
            <a:endParaRPr lang="fr-FR"/>
          </a:p>
        </p:txBody>
      </p:sp>
    </p:spTree>
    <p:extLst>
      <p:ext uri="{BB962C8B-B14F-4D97-AF65-F5344CB8AC3E}">
        <p14:creationId xmlns:p14="http://schemas.microsoft.com/office/powerpoint/2010/main" val="404459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asylumlaw.org's</a:t>
            </a:r>
            <a:r>
              <a:rPr lang="en-US" dirty="0" smtClean="0"/>
              <a:t> Super-Search does basically</a:t>
            </a:r>
            <a:r>
              <a:rPr lang="en-US" baseline="0" dirty="0" smtClean="0"/>
              <a:t> the same thing as the Stanford </a:t>
            </a:r>
            <a:r>
              <a:rPr lang="en-US" baseline="0" dirty="0" err="1" smtClean="0"/>
              <a:t>sute</a:t>
            </a:r>
            <a:r>
              <a:rPr lang="en-US" baseline="0" dirty="0" smtClean="0"/>
              <a:t>. It </a:t>
            </a:r>
            <a:r>
              <a:rPr lang="en-US" dirty="0" smtClean="0"/>
              <a:t>is a "meta" search engine that is tailored to searching the best sources on the internet for country conditions documentation. A "meta" search engine is one that uses other search engines to find its results.</a:t>
            </a:r>
          </a:p>
          <a:p>
            <a:r>
              <a:rPr lang="en-US" dirty="0" smtClean="0"/>
              <a:t>Scroll down and it tells you the 15 sites the database searches.</a:t>
            </a:r>
          </a:p>
          <a:p>
            <a:endParaRPr lang="en-US" dirty="0" smtClean="0"/>
          </a:p>
          <a:p>
            <a:r>
              <a:rPr lang="en-US" dirty="0" smtClean="0"/>
              <a:t>On the site,</a:t>
            </a:r>
            <a:r>
              <a:rPr lang="en-US" baseline="0" dirty="0" smtClean="0"/>
              <a:t> you have to pay attention to where the search link is (top right of page)</a:t>
            </a:r>
          </a:p>
          <a:p>
            <a:r>
              <a:rPr lang="en-US" baseline="0" dirty="0" smtClean="0"/>
              <a:t>Click on search link and it will pull up search page </a:t>
            </a:r>
          </a:p>
          <a:p>
            <a:r>
              <a:rPr lang="en-US" baseline="0" dirty="0" smtClean="0"/>
              <a:t>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18</a:t>
            </a:fld>
            <a:endParaRPr lang="fr-FR"/>
          </a:p>
        </p:txBody>
      </p:sp>
    </p:spTree>
    <p:extLst>
      <p:ext uri="{BB962C8B-B14F-4D97-AF65-F5344CB8AC3E}">
        <p14:creationId xmlns:p14="http://schemas.microsoft.com/office/powerpoint/2010/main" val="319367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BBC</a:t>
            </a:r>
            <a:r>
              <a:rPr lang="en-US" baseline="0" dirty="0" smtClean="0"/>
              <a:t> News, New York Times, Guardian, Reuters, Google News</a:t>
            </a:r>
          </a:p>
          <a:p>
            <a:endParaRPr lang="en-US" dirty="0" smtClean="0"/>
          </a:p>
          <a:p>
            <a:r>
              <a:rPr lang="en-US" dirty="0" smtClean="0"/>
              <a:t>These</a:t>
            </a:r>
            <a:r>
              <a:rPr lang="en-US" baseline="0" dirty="0" smtClean="0"/>
              <a:t> I will not spend a lot of time on since most of you are probably familiar with searching for news in US/British newspapers. Easy to go to Google News and type homosexual </a:t>
            </a:r>
            <a:r>
              <a:rPr lang="en-US" baseline="0" dirty="0" err="1" smtClean="0"/>
              <a:t>jamaica</a:t>
            </a:r>
            <a:r>
              <a:rPr lang="en-US" baseline="0" dirty="0" smtClean="0"/>
              <a:t> </a:t>
            </a:r>
            <a:r>
              <a:rPr lang="en-US" baseline="0" dirty="0" smtClean="0">
                <a:sym typeface="Wingdings" pitchFamily="2" charset="2"/>
              </a:rPr>
              <a:t> get results from Jamaican newspapers and us newspapers, etc.. </a:t>
            </a:r>
          </a:p>
          <a:p>
            <a:r>
              <a:rPr lang="en-US" baseline="0" dirty="0" smtClean="0">
                <a:sym typeface="Wingdings" pitchFamily="2" charset="2"/>
              </a:rPr>
              <a:t>Can go to Regular Google and type homosexual </a:t>
            </a:r>
            <a:r>
              <a:rPr lang="en-US" baseline="0" dirty="0" err="1" smtClean="0">
                <a:sym typeface="Wingdings" pitchFamily="2" charset="2"/>
              </a:rPr>
              <a:t>jamaica</a:t>
            </a:r>
            <a:r>
              <a:rPr lang="en-US" baseline="0" dirty="0" smtClean="0">
                <a:sym typeface="Wingdings" pitchFamily="2" charset="2"/>
              </a:rPr>
              <a:t> and guardian  gets articles from Guardian Newspaper  more credible source than some other newspapers you get through Google News  first three results good.</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19</a:t>
            </a:fld>
            <a:endParaRPr lang="fr-FR"/>
          </a:p>
        </p:txBody>
      </p:sp>
    </p:spTree>
    <p:extLst>
      <p:ext uri="{BB962C8B-B14F-4D97-AF65-F5344CB8AC3E}">
        <p14:creationId xmlns:p14="http://schemas.microsoft.com/office/powerpoint/2010/main" val="4238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Sarah</a:t>
            </a:r>
          </a:p>
          <a:p>
            <a:pPr defTabSz="931774">
              <a:defRPr/>
            </a:pPr>
            <a:endParaRPr lang="en-US" dirty="0" smtClean="0"/>
          </a:p>
          <a:p>
            <a:pPr defTabSz="931774">
              <a:defRPr/>
            </a:pPr>
            <a:r>
              <a:rPr lang="en-US" dirty="0" smtClean="0"/>
              <a:t>A client’s testimony alone is usually</a:t>
            </a:r>
            <a:r>
              <a:rPr lang="en-US" baseline="0" dirty="0" smtClean="0"/>
              <a:t> not sufficient to prove an asylum case. Country condition documentation provides objective evidence of your client’s fear of persecution and plays a fundamental role in asylum adjudications. </a:t>
            </a:r>
            <a:endParaRPr lang="fr-FR" dirty="0" smtClean="0"/>
          </a:p>
          <a:p>
            <a:endParaRPr lang="en-US" dirty="0" smtClean="0"/>
          </a:p>
          <a:p>
            <a:pPr defTabSz="931774">
              <a:defRPr/>
            </a:pPr>
            <a:r>
              <a:rPr lang="en-US" dirty="0" smtClean="0"/>
              <a:t>CORROBORATION: (</a:t>
            </a:r>
            <a:r>
              <a:rPr lang="en-US" dirty="0"/>
              <a:t>evidence of the truth of something) </a:t>
            </a:r>
            <a:r>
              <a:rPr lang="en-US" dirty="0" smtClean="0"/>
              <a:t>Documentation provides</a:t>
            </a:r>
            <a:r>
              <a:rPr lang="en-US" baseline="0" dirty="0" smtClean="0"/>
              <a:t> objective evidence of exact or similar events referenced by the applicant in his/her application.</a:t>
            </a:r>
          </a:p>
          <a:p>
            <a:r>
              <a:rPr lang="en-US" i="1" baseline="0" dirty="0" smtClean="0"/>
              <a:t>Case Example: </a:t>
            </a:r>
            <a:r>
              <a:rPr lang="en-US" i="0" baseline="0" dirty="0" smtClean="0"/>
              <a:t>News articles regarding the 2008 boxing day party riot.</a:t>
            </a:r>
            <a:endParaRPr lang="en-US" i="1" dirty="0" smtClean="0"/>
          </a:p>
          <a:p>
            <a:endParaRPr lang="en-US" dirty="0" smtClean="0"/>
          </a:p>
          <a:p>
            <a:pPr defTabSz="931774">
              <a:defRPr/>
            </a:pPr>
            <a:r>
              <a:rPr lang="en-US" dirty="0" smtClean="0"/>
              <a:t>CONTEXT:</a:t>
            </a:r>
            <a:r>
              <a:rPr lang="en-US" baseline="0" dirty="0" smtClean="0"/>
              <a:t> </a:t>
            </a:r>
            <a:r>
              <a:rPr lang="en-US" dirty="0"/>
              <a:t>(circumstances or events that form the environment within which something takes place)  </a:t>
            </a:r>
            <a:r>
              <a:rPr lang="en-US" baseline="0" dirty="0" smtClean="0"/>
              <a:t>Explain the context of country conditions at the time of past incidents and current conditions that influence the feasibility of applicant to </a:t>
            </a:r>
          </a:p>
          <a:p>
            <a:r>
              <a:rPr lang="en-US" baseline="0" dirty="0" smtClean="0"/>
              <a:t>	a) safely return to place applicant previously resided.</a:t>
            </a:r>
          </a:p>
          <a:p>
            <a:r>
              <a:rPr lang="en-US" baseline="0" dirty="0" smtClean="0"/>
              <a:t>	b) relocate to another part of the country.</a:t>
            </a:r>
          </a:p>
          <a:p>
            <a:r>
              <a:rPr lang="en-US" i="1" baseline="0" dirty="0" smtClean="0"/>
              <a:t>General Examples:</a:t>
            </a:r>
            <a:r>
              <a:rPr lang="en-US" baseline="0" dirty="0" smtClean="0"/>
              <a:t>         </a:t>
            </a:r>
          </a:p>
          <a:p>
            <a:r>
              <a:rPr lang="en-US" baseline="0" dirty="0" smtClean="0"/>
              <a:t>          </a:t>
            </a:r>
            <a:r>
              <a:rPr lang="en-US" dirty="0" smtClean="0"/>
              <a:t>What is the national legal context: does the country provide basic guarantees to its nationals? Are there opportunities for legal recourse?</a:t>
            </a:r>
          </a:p>
          <a:p>
            <a:pPr lvl="1"/>
            <a:r>
              <a:rPr lang="en-US" dirty="0" smtClean="0"/>
              <a:t>What is the current situation of members of the group represented by the applicant?</a:t>
            </a:r>
            <a:endParaRPr lang="en-US" i="1" baseline="0" dirty="0" smtClean="0"/>
          </a:p>
          <a:p>
            <a:r>
              <a:rPr lang="en-US" i="1" baseline="0" dirty="0" smtClean="0"/>
              <a:t>Case Example: </a:t>
            </a:r>
            <a:r>
              <a:rPr lang="en-US" i="0" baseline="0" dirty="0" smtClean="0"/>
              <a:t>Jamaican law on homosexuality, HR report on police response to complaints of abuse; HR reports on # of attacks vs. homosexuals; samples of music lyrics</a:t>
            </a:r>
            <a:endParaRPr lang="en-US" i="1" baseline="0"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D6A798C-BC79-4418-84F0-9EEDF115DB71}" type="slidenum">
              <a:rPr lang="fr-FR" smtClean="0"/>
              <a:t>2</a:t>
            </a:fld>
            <a:endParaRPr lang="fr-FR"/>
          </a:p>
        </p:txBody>
      </p:sp>
    </p:spTree>
    <p:extLst>
      <p:ext uri="{BB962C8B-B14F-4D97-AF65-F5344CB8AC3E}">
        <p14:creationId xmlns:p14="http://schemas.microsoft.com/office/powerpoint/2010/main" val="382019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about Google advance search options </a:t>
            </a:r>
            <a:r>
              <a:rPr lang="en-US" dirty="0" smtClean="0">
                <a:sym typeface="Wingdings" pitchFamily="2" charset="2"/>
              </a:rPr>
              <a:t> access in top right hand corner</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20</a:t>
            </a:fld>
            <a:endParaRPr lang="fr-FR"/>
          </a:p>
        </p:txBody>
      </p:sp>
    </p:spTree>
    <p:extLst>
      <p:ext uri="{BB962C8B-B14F-4D97-AF65-F5344CB8AC3E}">
        <p14:creationId xmlns:p14="http://schemas.microsoft.com/office/powerpoint/2010/main" val="247021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limit by site, date,</a:t>
            </a:r>
            <a:r>
              <a:rPr lang="en-US" baseline="0" dirty="0" smtClean="0"/>
              <a:t> language, etc. </a:t>
            </a:r>
          </a:p>
          <a:p>
            <a:r>
              <a:rPr lang="en-US" baseline="0" dirty="0" smtClean="0"/>
              <a:t>Do search for homosexual </a:t>
            </a:r>
            <a:r>
              <a:rPr lang="en-US" baseline="0" dirty="0" err="1" smtClean="0"/>
              <a:t>jamaica</a:t>
            </a:r>
            <a:r>
              <a:rPr lang="en-US" baseline="0" dirty="0" smtClean="0"/>
              <a:t> and limit to articles published in past year on guardian.co.uk</a:t>
            </a:r>
          </a:p>
          <a:p>
            <a:r>
              <a:rPr lang="en-US" baseline="0" dirty="0" smtClean="0">
                <a:sym typeface="Wingdings" pitchFamily="2" charset="2"/>
              </a:rPr>
              <a:t> First few results look relevant</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21</a:t>
            </a:fld>
            <a:endParaRPr lang="fr-FR"/>
          </a:p>
        </p:txBody>
      </p:sp>
    </p:spTree>
    <p:extLst>
      <p:ext uri="{BB962C8B-B14F-4D97-AF65-F5344CB8AC3E}">
        <p14:creationId xmlns:p14="http://schemas.microsoft.com/office/powerpoint/2010/main" val="180759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Something you might be less aware of are local newspapers.</a:t>
            </a:r>
          </a:p>
          <a:p>
            <a:r>
              <a:rPr lang="en-US" dirty="0" smtClean="0"/>
              <a:t>Important to review</a:t>
            </a:r>
            <a:r>
              <a:rPr lang="en-US" baseline="0" dirty="0" smtClean="0"/>
              <a:t> local news sources because they may have more detailed information regarding specific events.</a:t>
            </a:r>
          </a:p>
          <a:p>
            <a:r>
              <a:rPr lang="en-US" dirty="0" smtClean="0"/>
              <a:t>You may try contacting foreign newspapers</a:t>
            </a:r>
            <a:r>
              <a:rPr lang="en-US" baseline="0" dirty="0" smtClean="0"/>
              <a:t> directly to see if they have information</a:t>
            </a:r>
          </a:p>
          <a:p>
            <a:endParaRPr lang="en-US" baseline="0" dirty="0" smtClean="0"/>
          </a:p>
          <a:p>
            <a:r>
              <a:rPr lang="en-US" baseline="0" dirty="0" smtClean="0"/>
              <a:t>Keep in mind that manipulation of the media is common in many refugee-producing countries (censorship issues)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22</a:t>
            </a:fld>
            <a:endParaRPr lang="fr-FR"/>
          </a:p>
        </p:txBody>
      </p:sp>
    </p:spTree>
    <p:extLst>
      <p:ext uri="{BB962C8B-B14F-4D97-AF65-F5344CB8AC3E}">
        <p14:creationId xmlns:p14="http://schemas.microsoft.com/office/powerpoint/2010/main" val="112597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Library of Congress site is a good way to determine what the most important news source is the country is. So here, I can tell that “Gleaner” is the most important or most credible newspaper for</a:t>
            </a:r>
            <a:r>
              <a:rPr lang="en-US" baseline="0" dirty="0" smtClean="0"/>
              <a:t> Jamaica since the Library of Congress kept it. Important to look at periods when newspaper was collected  </a:t>
            </a:r>
            <a:r>
              <a:rPr lang="en-US" baseline="0" dirty="0" smtClean="0">
                <a:sym typeface="Wingdings" pitchFamily="2" charset="2"/>
              </a:rPr>
              <a:t> here it states that the title was last updated in 2002. </a:t>
            </a:r>
          </a:p>
          <a:p>
            <a:r>
              <a:rPr lang="en-US" baseline="0" dirty="0" smtClean="0">
                <a:sym typeface="Wingdings" pitchFamily="2" charset="2"/>
              </a:rPr>
              <a:t>From there, you can move on to see what is available online.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23</a:t>
            </a:fld>
            <a:endParaRPr lang="fr-FR"/>
          </a:p>
        </p:txBody>
      </p:sp>
    </p:spTree>
    <p:extLst>
      <p:ext uri="{BB962C8B-B14F-4D97-AF65-F5344CB8AC3E}">
        <p14:creationId xmlns:p14="http://schemas.microsoft.com/office/powerpoint/2010/main" val="146942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online newspapers and select Americas and Caribbean </a:t>
            </a:r>
            <a:r>
              <a:rPr lang="en-US" dirty="0" smtClean="0">
                <a:sym typeface="Wingdings" pitchFamily="2" charset="2"/>
              </a:rPr>
              <a:t> then select Jamaica  provides</a:t>
            </a:r>
            <a:r>
              <a:rPr lang="en-US" baseline="0" dirty="0" smtClean="0">
                <a:sym typeface="Wingdings" pitchFamily="2" charset="2"/>
              </a:rPr>
              <a:t> links to papers available online</a:t>
            </a:r>
            <a:endParaRPr lang="en-US" dirty="0" smtClean="0"/>
          </a:p>
          <a:p>
            <a:pPr marL="171450" indent="-171450">
              <a:buFont typeface="Wingdings"/>
              <a:buChar char="à"/>
            </a:pPr>
            <a:r>
              <a:rPr lang="en-US" dirty="0" smtClean="0">
                <a:sym typeface="Wingdings" pitchFamily="2" charset="2"/>
              </a:rPr>
              <a:t>Search Gleaner for homosexual</a:t>
            </a:r>
          </a:p>
          <a:p>
            <a:pPr marL="171450" indent="-171450">
              <a:buFont typeface="Wingdings"/>
              <a:buChar char="à"/>
            </a:pPr>
            <a:r>
              <a:rPr lang="en-US" dirty="0" smtClean="0">
                <a:sym typeface="Wingdings" pitchFamily="2" charset="2"/>
              </a:rPr>
              <a:t>Search Jamaica Observer for homosexual</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24</a:t>
            </a:fld>
            <a:endParaRPr lang="fr-FR"/>
          </a:p>
        </p:txBody>
      </p:sp>
    </p:spTree>
    <p:extLst>
      <p:ext uri="{BB962C8B-B14F-4D97-AF65-F5344CB8AC3E}">
        <p14:creationId xmlns:p14="http://schemas.microsoft.com/office/powerpoint/2010/main" val="458830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this site because it lists not</a:t>
            </a:r>
            <a:r>
              <a:rPr lang="en-US" baseline="0" dirty="0" smtClean="0"/>
              <a:t> only major newspapers but also radio news, Internet news sources, etc.; it tells you the focus of the media, the language it is in, if it is national or local, etc. Here once again, I find the major newspapers for the country (i.e. credible sources).</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25</a:t>
            </a:fld>
            <a:endParaRPr lang="fr-FR"/>
          </a:p>
        </p:txBody>
      </p:sp>
    </p:spTree>
    <p:extLst>
      <p:ext uri="{BB962C8B-B14F-4D97-AF65-F5344CB8AC3E}">
        <p14:creationId xmlns:p14="http://schemas.microsoft.com/office/powerpoint/2010/main" val="357205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w3 site is interesting because it includes not only</a:t>
            </a:r>
            <a:r>
              <a:rPr lang="en-US" baseline="0" dirty="0" smtClean="0"/>
              <a:t> newspapers but also magazines, etc. (scroll down)</a:t>
            </a:r>
          </a:p>
          <a:p>
            <a:r>
              <a:rPr lang="en-US" baseline="0" dirty="0" smtClean="0"/>
              <a:t>So it is important to remember that different sites have different focuses and will lead you to different types of information</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26</a:t>
            </a:fld>
            <a:endParaRPr lang="fr-FR"/>
          </a:p>
        </p:txBody>
      </p:sp>
    </p:spTree>
    <p:extLst>
      <p:ext uri="{BB962C8B-B14F-4D97-AF65-F5344CB8AC3E}">
        <p14:creationId xmlns:p14="http://schemas.microsoft.com/office/powerpoint/2010/main" val="392007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r>
              <a:rPr lang="en-US" dirty="0" smtClean="0"/>
              <a:t>Here we</a:t>
            </a:r>
            <a:r>
              <a:rPr lang="en-US" baseline="0" dirty="0" smtClean="0"/>
              <a:t> are looking with our research scenario because the language spoken  is English. But this will not always be the case.</a:t>
            </a:r>
            <a:endParaRPr lang="en-US" baseline="0" dirty="0" smtClean="0">
              <a:solidFill>
                <a:srgbClr val="FF0000"/>
              </a:solidFill>
            </a:endParaRPr>
          </a:p>
          <a:p>
            <a:endParaRPr lang="en-US" dirty="0" smtClean="0">
              <a:solidFill>
                <a:srgbClr val="FF0000"/>
              </a:solidFill>
            </a:endParaRPr>
          </a:p>
          <a:p>
            <a:r>
              <a:rPr lang="en-US" dirty="0" smtClean="0">
                <a:solidFill>
                  <a:srgbClr val="FF0000"/>
                </a:solidFill>
              </a:rPr>
              <a:t>You</a:t>
            </a:r>
            <a:r>
              <a:rPr lang="en-US" baseline="0" dirty="0" smtClean="0">
                <a:solidFill>
                  <a:srgbClr val="FF0000"/>
                </a:solidFill>
              </a:rPr>
              <a:t> will be limited in what you find if you only use English language resources. It is very important to research sources from the country, such as newspapers and jou</a:t>
            </a:r>
            <a:r>
              <a:rPr lang="en-US" baseline="0" dirty="0" smtClean="0"/>
              <a:t>rnal articles, government websites, etc.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27</a:t>
            </a:fld>
            <a:endParaRPr lang="fr-FR"/>
          </a:p>
        </p:txBody>
      </p:sp>
    </p:spTree>
    <p:extLst>
      <p:ext uri="{BB962C8B-B14F-4D97-AF65-F5344CB8AC3E}">
        <p14:creationId xmlns:p14="http://schemas.microsoft.com/office/powerpoint/2010/main" val="2325430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itchFamily="2" charset="2"/>
              </a:rPr>
              <a:t>Valerie</a:t>
            </a:r>
          </a:p>
          <a:p>
            <a:pPr marL="171450" indent="-171450">
              <a:buFont typeface="Wingdings"/>
              <a:buChar char="à"/>
            </a:pPr>
            <a:r>
              <a:rPr lang="en-US" baseline="0" dirty="0" smtClean="0">
                <a:sym typeface="Wingdings" pitchFamily="2" charset="2"/>
              </a:rPr>
              <a:t>Look at newspapers from Algeria in </a:t>
            </a:r>
            <a:r>
              <a:rPr lang="en-US" baseline="0" dirty="0" err="1" smtClean="0">
                <a:sym typeface="Wingdings" pitchFamily="2" charset="2"/>
              </a:rPr>
              <a:t>onlinenewspapers</a:t>
            </a:r>
            <a:r>
              <a:rPr lang="en-US" baseline="0" dirty="0" smtClean="0">
                <a:sym typeface="Wingdings" pitchFamily="2" charset="2"/>
              </a:rPr>
              <a:t> site. I can see here that while there are  a few newspapers in English, most are going to be in French Arabic.  For example, </a:t>
            </a:r>
            <a:r>
              <a:rPr lang="fr-FR" dirty="0" smtClean="0">
                <a:hlinkClick r:id="rId3" action="ppaction://hlinkfile"/>
              </a:rPr>
              <a:t>El Moudjahid</a:t>
            </a:r>
            <a:r>
              <a:rPr lang="fr-FR" dirty="0" smtClean="0"/>
              <a:t> [In French]. For</a:t>
            </a:r>
            <a:r>
              <a:rPr lang="fr-FR" baseline="0" dirty="0" smtClean="0"/>
              <a:t> </a:t>
            </a:r>
            <a:r>
              <a:rPr lang="fr-FR" baseline="0" dirty="0" err="1" smtClean="0"/>
              <a:t>very</a:t>
            </a:r>
            <a:r>
              <a:rPr lang="fr-FR" baseline="0" dirty="0" smtClean="0"/>
              <a:t> </a:t>
            </a:r>
            <a:r>
              <a:rPr lang="fr-FR" baseline="0" dirty="0" err="1" smtClean="0"/>
              <a:t>recent</a:t>
            </a:r>
            <a:r>
              <a:rPr lang="fr-FR" baseline="0" dirty="0" smtClean="0"/>
              <a:t> </a:t>
            </a:r>
            <a:r>
              <a:rPr lang="fr-FR" baseline="0" dirty="0" err="1" smtClean="0"/>
              <a:t>events</a:t>
            </a:r>
            <a:r>
              <a:rPr lang="fr-FR" baseline="0" dirty="0" smtClean="0"/>
              <a:t> </a:t>
            </a:r>
            <a:r>
              <a:rPr lang="fr-FR" baseline="0" dirty="0" err="1" smtClean="0"/>
              <a:t>that</a:t>
            </a:r>
            <a:r>
              <a:rPr lang="fr-FR" baseline="0" dirty="0" smtClean="0"/>
              <a:t> </a:t>
            </a:r>
            <a:r>
              <a:rPr lang="fr-FR" baseline="0" dirty="0" err="1" smtClean="0"/>
              <a:t>may</a:t>
            </a:r>
            <a:r>
              <a:rPr lang="fr-FR" baseline="0" dirty="0" smtClean="0"/>
              <a:t> have been </a:t>
            </a:r>
            <a:r>
              <a:rPr lang="fr-FR" baseline="0" dirty="0" err="1" smtClean="0"/>
              <a:t>covered</a:t>
            </a:r>
            <a:r>
              <a:rPr lang="fr-FR" baseline="0" dirty="0" smtClean="0"/>
              <a:t> </a:t>
            </a:r>
            <a:r>
              <a:rPr lang="fr-FR" baseline="0" dirty="0" err="1" smtClean="0"/>
              <a:t>recently</a:t>
            </a:r>
            <a:r>
              <a:rPr lang="fr-FR" baseline="0" dirty="0" smtClean="0"/>
              <a:t>, a good </a:t>
            </a:r>
            <a:r>
              <a:rPr lang="fr-FR" baseline="0" dirty="0" err="1" smtClean="0"/>
              <a:t>way</a:t>
            </a:r>
            <a:r>
              <a:rPr lang="fr-FR" baseline="0" dirty="0" smtClean="0"/>
              <a:t> to </a:t>
            </a:r>
            <a:r>
              <a:rPr lang="fr-FR" baseline="0" dirty="0" err="1" smtClean="0"/>
              <a:t>get</a:t>
            </a:r>
            <a:r>
              <a:rPr lang="fr-FR" baseline="0" dirty="0" smtClean="0"/>
              <a:t> a </a:t>
            </a:r>
            <a:r>
              <a:rPr lang="fr-FR" baseline="0" dirty="0" err="1" smtClean="0"/>
              <a:t>feel</a:t>
            </a:r>
            <a:r>
              <a:rPr lang="fr-FR" baseline="0" dirty="0" smtClean="0"/>
              <a:t> for </a:t>
            </a:r>
            <a:r>
              <a:rPr lang="fr-FR" baseline="0" dirty="0" err="1" smtClean="0"/>
              <a:t>what</a:t>
            </a:r>
            <a:r>
              <a:rPr lang="fr-FR" baseline="0" dirty="0" smtClean="0"/>
              <a:t> </a:t>
            </a:r>
            <a:r>
              <a:rPr lang="fr-FR" baseline="0" dirty="0" err="1" smtClean="0"/>
              <a:t>is</a:t>
            </a:r>
            <a:r>
              <a:rPr lang="fr-FR" baseline="0" dirty="0" smtClean="0"/>
              <a:t> </a:t>
            </a:r>
            <a:r>
              <a:rPr lang="fr-FR" baseline="0" dirty="0" err="1" smtClean="0"/>
              <a:t>included</a:t>
            </a:r>
            <a:r>
              <a:rPr lang="fr-FR" baseline="0" dirty="0" smtClean="0"/>
              <a:t> on the site </a:t>
            </a:r>
            <a:r>
              <a:rPr lang="fr-FR" baseline="0" dirty="0" err="1" smtClean="0"/>
              <a:t>is</a:t>
            </a:r>
            <a:r>
              <a:rPr lang="fr-FR" baseline="0" dirty="0" smtClean="0"/>
              <a:t> to copy and </a:t>
            </a:r>
            <a:r>
              <a:rPr lang="fr-FR" baseline="0" dirty="0" err="1" smtClean="0"/>
              <a:t>paste</a:t>
            </a:r>
            <a:r>
              <a:rPr lang="fr-FR" baseline="0" dirty="0" smtClean="0"/>
              <a:t> the web </a:t>
            </a:r>
            <a:r>
              <a:rPr lang="fr-FR" baseline="0" dirty="0" err="1" smtClean="0"/>
              <a:t>address</a:t>
            </a:r>
            <a:r>
              <a:rPr lang="fr-FR" baseline="0" dirty="0" smtClean="0"/>
              <a:t> of the site </a:t>
            </a:r>
            <a:r>
              <a:rPr lang="fr-FR" baseline="0" dirty="0" err="1" smtClean="0"/>
              <a:t>into</a:t>
            </a:r>
            <a:r>
              <a:rPr lang="fr-FR" baseline="0" dirty="0" smtClean="0"/>
              <a:t> </a:t>
            </a:r>
            <a:r>
              <a:rPr lang="fr-FR" baseline="0" dirty="0" err="1" smtClean="0"/>
              <a:t>regular</a:t>
            </a:r>
            <a:r>
              <a:rPr lang="fr-FR" baseline="0" dirty="0" smtClean="0"/>
              <a:t> Google and </a:t>
            </a:r>
            <a:r>
              <a:rPr lang="fr-FR" baseline="0" dirty="0" err="1" smtClean="0"/>
              <a:t>then</a:t>
            </a:r>
            <a:r>
              <a:rPr lang="fr-FR" baseline="0" dirty="0" smtClean="0"/>
              <a:t> select the « Translate </a:t>
            </a:r>
            <a:r>
              <a:rPr lang="fr-FR" baseline="0" dirty="0" err="1" smtClean="0"/>
              <a:t>this</a:t>
            </a:r>
            <a:r>
              <a:rPr lang="fr-FR" baseline="0" dirty="0" smtClean="0"/>
              <a:t> page » </a:t>
            </a:r>
            <a:r>
              <a:rPr lang="fr-FR" baseline="0" dirty="0" err="1" smtClean="0"/>
              <a:t>link</a:t>
            </a:r>
            <a:r>
              <a:rPr lang="fr-FR" baseline="0" dirty="0" smtClean="0"/>
              <a:t> (if </a:t>
            </a:r>
            <a:r>
              <a:rPr lang="fr-FR" baseline="0" dirty="0" err="1" smtClean="0"/>
              <a:t>you</a:t>
            </a:r>
            <a:r>
              <a:rPr lang="fr-FR" baseline="0" dirty="0" smtClean="0"/>
              <a:t> </a:t>
            </a:r>
            <a:r>
              <a:rPr lang="fr-FR" baseline="0" dirty="0" err="1" smtClean="0"/>
              <a:t>want</a:t>
            </a:r>
            <a:r>
              <a:rPr lang="fr-FR" baseline="0" dirty="0" smtClean="0"/>
              <a:t> to know </a:t>
            </a:r>
            <a:r>
              <a:rPr lang="fr-FR" baseline="0" dirty="0" err="1" smtClean="0"/>
              <a:t>what</a:t>
            </a:r>
            <a:r>
              <a:rPr lang="fr-FR" baseline="0" dirty="0" smtClean="0"/>
              <a:t> a </a:t>
            </a:r>
            <a:r>
              <a:rPr lang="fr-FR" baseline="0" dirty="0" err="1" smtClean="0"/>
              <a:t>specific</a:t>
            </a:r>
            <a:r>
              <a:rPr lang="fr-FR" baseline="0" dirty="0" smtClean="0"/>
              <a:t> sentence </a:t>
            </a:r>
            <a:r>
              <a:rPr lang="fr-FR" baseline="0" dirty="0" err="1" smtClean="0"/>
              <a:t>says</a:t>
            </a:r>
            <a:r>
              <a:rPr lang="fr-FR" baseline="0" dirty="0" smtClean="0"/>
              <a:t>, use Google Translate </a:t>
            </a:r>
            <a:r>
              <a:rPr lang="fr-FR" baseline="0" dirty="0" err="1" smtClean="0"/>
              <a:t>directly</a:t>
            </a:r>
            <a:r>
              <a:rPr lang="fr-FR" baseline="0" dirty="0" smtClean="0"/>
              <a:t>).</a:t>
            </a:r>
          </a:p>
          <a:p>
            <a:pPr marL="171450" indent="-171450">
              <a:buFont typeface="Wingdings"/>
              <a:buChar char="à"/>
            </a:pPr>
            <a:r>
              <a:rPr lang="fr-FR" baseline="0" dirty="0" smtClean="0"/>
              <a:t>The </a:t>
            </a:r>
            <a:r>
              <a:rPr lang="fr-FR" baseline="0" dirty="0" err="1" smtClean="0"/>
              <a:t>result</a:t>
            </a:r>
            <a:r>
              <a:rPr lang="fr-FR" baseline="0" dirty="0" smtClean="0"/>
              <a:t> </a:t>
            </a:r>
            <a:r>
              <a:rPr lang="fr-FR" baseline="0" dirty="0" err="1" smtClean="0"/>
              <a:t>is</a:t>
            </a:r>
            <a:r>
              <a:rPr lang="fr-FR" baseline="0" dirty="0" smtClean="0"/>
              <a:t> not </a:t>
            </a:r>
            <a:r>
              <a:rPr lang="fr-FR" baseline="0" dirty="0" err="1" smtClean="0"/>
              <a:t>perfect</a:t>
            </a:r>
            <a:r>
              <a:rPr lang="fr-FR" baseline="0" dirty="0" smtClean="0"/>
              <a:t> but </a:t>
            </a:r>
            <a:r>
              <a:rPr lang="fr-FR" baseline="0" dirty="0" err="1" smtClean="0"/>
              <a:t>it</a:t>
            </a:r>
            <a:r>
              <a:rPr lang="fr-FR" baseline="0" dirty="0" smtClean="0"/>
              <a:t> </a:t>
            </a:r>
            <a:r>
              <a:rPr lang="fr-FR" baseline="0" dirty="0" err="1" smtClean="0"/>
              <a:t>will</a:t>
            </a:r>
            <a:r>
              <a:rPr lang="fr-FR" baseline="0" dirty="0" smtClean="0"/>
              <a:t> </a:t>
            </a:r>
            <a:r>
              <a:rPr lang="fr-FR" baseline="0" dirty="0" err="1" smtClean="0"/>
              <a:t>at</a:t>
            </a:r>
            <a:r>
              <a:rPr lang="fr-FR" baseline="0" dirty="0" smtClean="0"/>
              <a:t> least </a:t>
            </a:r>
            <a:r>
              <a:rPr lang="fr-FR" baseline="0" dirty="0" err="1" smtClean="0"/>
              <a:t>give</a:t>
            </a:r>
            <a:r>
              <a:rPr lang="fr-FR" baseline="0" dirty="0" smtClean="0"/>
              <a:t> </a:t>
            </a:r>
            <a:r>
              <a:rPr lang="fr-FR" baseline="0" dirty="0" err="1" smtClean="0"/>
              <a:t>you</a:t>
            </a:r>
            <a:r>
              <a:rPr lang="fr-FR" baseline="0" dirty="0" smtClean="0"/>
              <a:t> an </a:t>
            </a:r>
            <a:r>
              <a:rPr lang="fr-FR" baseline="0" dirty="0" err="1" smtClean="0"/>
              <a:t>idea</a:t>
            </a:r>
            <a:r>
              <a:rPr lang="fr-FR" baseline="0" dirty="0" smtClean="0"/>
              <a:t> of </a:t>
            </a:r>
            <a:r>
              <a:rPr lang="fr-FR" baseline="0" dirty="0" err="1" smtClean="0"/>
              <a:t>what</a:t>
            </a:r>
            <a:r>
              <a:rPr lang="fr-FR" baseline="0" dirty="0" smtClean="0"/>
              <a:t> </a:t>
            </a:r>
            <a:r>
              <a:rPr lang="fr-FR" baseline="0" dirty="0" err="1" smtClean="0"/>
              <a:t>is</a:t>
            </a:r>
            <a:r>
              <a:rPr lang="fr-FR" baseline="0" dirty="0" smtClean="0"/>
              <a:t> </a:t>
            </a:r>
            <a:r>
              <a:rPr lang="fr-FR" baseline="0" dirty="0" err="1" smtClean="0"/>
              <a:t>included</a:t>
            </a:r>
            <a:r>
              <a:rPr lang="fr-FR" baseline="0" dirty="0" smtClean="0"/>
              <a:t> </a:t>
            </a:r>
          </a:p>
          <a:p>
            <a:pPr marL="171450" indent="-171450">
              <a:buFont typeface="Wingdings"/>
              <a:buChar char="à"/>
            </a:pPr>
            <a:r>
              <a:rPr lang="fr-FR" baseline="0" dirty="0" smtClean="0"/>
              <a:t>Can help </a:t>
            </a:r>
            <a:r>
              <a:rPr lang="fr-FR" baseline="0" dirty="0" err="1" smtClean="0"/>
              <a:t>you</a:t>
            </a:r>
            <a:r>
              <a:rPr lang="fr-FR" baseline="0" dirty="0" smtClean="0"/>
              <a:t> </a:t>
            </a:r>
            <a:r>
              <a:rPr lang="fr-FR" baseline="0" dirty="0" err="1" smtClean="0"/>
              <a:t>determine</a:t>
            </a:r>
            <a:r>
              <a:rPr lang="fr-FR" baseline="0" dirty="0" smtClean="0"/>
              <a:t> </a:t>
            </a:r>
            <a:r>
              <a:rPr lang="fr-FR" baseline="0" dirty="0" err="1" smtClean="0"/>
              <a:t>whether</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worth</a:t>
            </a:r>
            <a:r>
              <a:rPr lang="fr-FR" baseline="0" dirty="0" smtClean="0"/>
              <a:t> </a:t>
            </a:r>
            <a:r>
              <a:rPr lang="fr-FR" baseline="0" dirty="0" err="1" smtClean="0"/>
              <a:t>your</a:t>
            </a:r>
            <a:r>
              <a:rPr lang="fr-FR" baseline="0" dirty="0" smtClean="0"/>
              <a:t> time and money to </a:t>
            </a:r>
            <a:r>
              <a:rPr lang="fr-FR" baseline="0" dirty="0" err="1" smtClean="0"/>
              <a:t>hire</a:t>
            </a:r>
            <a:r>
              <a:rPr lang="fr-FR" baseline="0" dirty="0" smtClean="0"/>
              <a:t> a </a:t>
            </a:r>
            <a:r>
              <a:rPr lang="fr-FR" baseline="0" dirty="0" err="1" smtClean="0"/>
              <a:t>professional</a:t>
            </a:r>
            <a:r>
              <a:rPr lang="fr-FR" baseline="0" dirty="0" smtClean="0"/>
              <a:t> translator to translate articles </a:t>
            </a:r>
            <a:r>
              <a:rPr lang="fr-FR" baseline="0" dirty="0" err="1" smtClean="0"/>
              <a:t>from</a:t>
            </a:r>
            <a:r>
              <a:rPr lang="fr-FR" baseline="0" dirty="0" smtClean="0"/>
              <a:t> the site.   </a:t>
            </a:r>
            <a:endParaRPr lang="en-US" baseline="0" dirty="0" smtClean="0"/>
          </a:p>
          <a:p>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28</a:t>
            </a:fld>
            <a:endParaRPr lang="fr-FR"/>
          </a:p>
        </p:txBody>
      </p:sp>
    </p:spTree>
    <p:extLst>
      <p:ext uri="{BB962C8B-B14F-4D97-AF65-F5344CB8AC3E}">
        <p14:creationId xmlns:p14="http://schemas.microsoft.com/office/powerpoint/2010/main" val="280099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r>
              <a:rPr lang="en-US" dirty="0" smtClean="0"/>
              <a:t>Too many sites to go over all of them but in general you may want to conduct a search of these sites too. You</a:t>
            </a:r>
            <a:r>
              <a:rPr lang="en-US" baseline="0" dirty="0" smtClean="0"/>
              <a:t> should start seeing the same type of documents and information.</a:t>
            </a:r>
            <a:endParaRPr lang="en-US" dirty="0" smtClean="0"/>
          </a:p>
          <a:p>
            <a:endParaRPr lang="en-US" dirty="0" smtClean="0"/>
          </a:p>
          <a:p>
            <a:r>
              <a:rPr lang="en-US" dirty="0" smtClean="0"/>
              <a:t>Michigan Refugee Case Law site collects</a:t>
            </a:r>
            <a:r>
              <a:rPr lang="en-US" baseline="0" dirty="0" smtClean="0"/>
              <a:t> and indexes cases on refugee and asylum issues from the highest national courts of Austria, Canada, Germany, New Zealand, Switzerland, the UK, and the US.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84604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Sarah</a:t>
            </a:r>
          </a:p>
          <a:p>
            <a:pPr>
              <a:buNone/>
            </a:pPr>
            <a:r>
              <a:rPr lang="en-US" dirty="0" smtClean="0"/>
              <a:t>-multi-faceted</a:t>
            </a:r>
            <a:r>
              <a:rPr lang="en-US" baseline="0" dirty="0" smtClean="0"/>
              <a:t> </a:t>
            </a:r>
            <a:r>
              <a:rPr lang="en-US" baseline="0" dirty="0" err="1" smtClean="0"/>
              <a:t>asylee</a:t>
            </a:r>
            <a:r>
              <a:rPr lang="en-US" baseline="0" dirty="0" smtClean="0"/>
              <a:t> definition</a:t>
            </a:r>
          </a:p>
          <a:p>
            <a:pPr>
              <a:buNone/>
            </a:pPr>
            <a:r>
              <a:rPr lang="en-US" baseline="0" dirty="0" smtClean="0"/>
              <a:t>-refugee/</a:t>
            </a:r>
            <a:r>
              <a:rPr lang="en-US" baseline="0" dirty="0" err="1" smtClean="0"/>
              <a:t>asylee</a:t>
            </a:r>
            <a:r>
              <a:rPr lang="en-US" baseline="0" dirty="0" smtClean="0"/>
              <a:t> at the center: credibility of his/her account of events is crucial.  Country condition research supports </a:t>
            </a:r>
            <a:r>
              <a:rPr lang="en-US" baseline="0" dirty="0" err="1" smtClean="0"/>
              <a:t>crediblity</a:t>
            </a:r>
            <a:r>
              <a:rPr lang="en-US" baseline="0" dirty="0" smtClean="0"/>
              <a:t> and explains context of situation in country.</a:t>
            </a:r>
          </a:p>
          <a:p>
            <a:pPr>
              <a:buNone/>
            </a:pPr>
            <a:r>
              <a:rPr lang="en-US" baseline="0" dirty="0" smtClean="0"/>
              <a:t>-CC research can support all facets of the </a:t>
            </a:r>
            <a:r>
              <a:rPr lang="en-US" baseline="0" dirty="0" err="1" smtClean="0"/>
              <a:t>defintion</a:t>
            </a:r>
            <a:r>
              <a:rPr lang="en-US" baseline="0" dirty="0" smtClean="0"/>
              <a:t>, but </a:t>
            </a:r>
            <a:r>
              <a:rPr lang="en-US" baseline="0" dirty="0" err="1" smtClean="0"/>
              <a:t>primarly</a:t>
            </a:r>
            <a:r>
              <a:rPr lang="en-US" baseline="0" dirty="0" smtClean="0"/>
              <a:t> addresses plausibility of persecution and feasibility of government protection.</a:t>
            </a:r>
            <a:endParaRPr lang="en-US" dirty="0"/>
          </a:p>
        </p:txBody>
      </p:sp>
      <p:sp>
        <p:nvSpPr>
          <p:cNvPr id="4" name="Slide Number Placeholder 3"/>
          <p:cNvSpPr>
            <a:spLocks noGrp="1"/>
          </p:cNvSpPr>
          <p:nvPr>
            <p:ph type="sldNum" sz="quarter" idx="10"/>
          </p:nvPr>
        </p:nvSpPr>
        <p:spPr/>
        <p:txBody>
          <a:bodyPr/>
          <a:lstStyle/>
          <a:p>
            <a:fld id="{D0F01C84-2CAA-4448-928B-2A2833A77A9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ecoi.net</a:t>
            </a:r>
            <a:r>
              <a:rPr lang="en-US" baseline="0" dirty="0" smtClean="0"/>
              <a:t> is</a:t>
            </a:r>
            <a:r>
              <a:rPr lang="en-US" dirty="0" smtClean="0"/>
              <a:t> the country of origin information system of the Austrian Red Cross.</a:t>
            </a:r>
            <a:r>
              <a:rPr lang="en-US" baseline="0" dirty="0" smtClean="0"/>
              <a:t> It </a:t>
            </a:r>
            <a:r>
              <a:rPr lang="en-US" dirty="0" smtClean="0"/>
              <a:t>gathers, structures and processes publicly available country of origin information with a focus on the needs of asylum lawyers, refugee counsels and persons deciding on claims for asylum and other forms of international protection.</a:t>
            </a:r>
          </a:p>
          <a:p>
            <a:r>
              <a:rPr lang="en-US" dirty="0" smtClean="0">
                <a:sym typeface="Wingdings" pitchFamily="2" charset="2"/>
              </a:rPr>
              <a:t>show about page: </a:t>
            </a:r>
            <a:r>
              <a:rPr lang="en-US" dirty="0" smtClean="0"/>
              <a:t>ecoi.net covers more than 140 sources on a regular basis. ecoi.net preferably uses reliable information sources or sources with a high reputation, such as the United Nations, international non-governmental </a:t>
            </a:r>
            <a:r>
              <a:rPr lang="en-US" dirty="0" err="1" smtClean="0"/>
              <a:t>organisations</a:t>
            </a:r>
            <a:r>
              <a:rPr lang="en-US" dirty="0" smtClean="0"/>
              <a:t>, news and media services or government departments dealing with asylum and refugee issues. However, ecoi.net will also include less prestigious sources if they offer an added information value.</a:t>
            </a:r>
          </a:p>
          <a:p>
            <a:endParaRPr lang="en-US" dirty="0" smtClean="0"/>
          </a:p>
          <a:p>
            <a:r>
              <a:rPr lang="en-US" dirty="0" smtClean="0"/>
              <a:t>This site is nice</a:t>
            </a:r>
            <a:r>
              <a:rPr lang="en-US" baseline="0" dirty="0" smtClean="0"/>
              <a:t> because it highlights your search terms and surrounding sentences so you can get a feel for what is included in the document without having to click into each individual document. Here I can see that the first doc seems relevant (from International GLBT Association). Second doc. is from Amnesty and third one if from UN.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30</a:t>
            </a:fld>
            <a:endParaRPr lang="fr-FR"/>
          </a:p>
        </p:txBody>
      </p:sp>
    </p:spTree>
    <p:extLst>
      <p:ext uri="{BB962C8B-B14F-4D97-AF65-F5344CB8AC3E}">
        <p14:creationId xmlns:p14="http://schemas.microsoft.com/office/powerpoint/2010/main" val="4026019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very good site is the Canadian Immigration and Refugee Board.</a:t>
            </a:r>
          </a:p>
          <a:p>
            <a:r>
              <a:rPr lang="en-US" dirty="0" smtClean="0"/>
              <a:t>Once on site, select “research” on</a:t>
            </a:r>
            <a:r>
              <a:rPr lang="en-US" baseline="0" dirty="0" smtClean="0"/>
              <a:t> left hand side. Issue Papers and Documentation Packages contain lots of good info usually (depending on your issue)</a:t>
            </a:r>
          </a:p>
          <a:p>
            <a:pPr marL="171450" indent="-171450">
              <a:buFont typeface="Wingdings"/>
              <a:buChar char="à"/>
            </a:pPr>
            <a:r>
              <a:rPr lang="en-US" baseline="0" dirty="0" smtClean="0">
                <a:sym typeface="Wingdings" pitchFamily="2" charset="2"/>
              </a:rPr>
              <a:t>Show documentation Packages  Click on May 3, 2013 link</a:t>
            </a:r>
          </a:p>
          <a:p>
            <a:pPr marL="171450" indent="-171450">
              <a:buFont typeface="Wingdings"/>
              <a:buChar char="à"/>
            </a:pPr>
            <a:r>
              <a:rPr lang="en-US" baseline="0" dirty="0" smtClean="0">
                <a:sym typeface="Wingdings" pitchFamily="2" charset="2"/>
              </a:rPr>
              <a:t>Very up-to-date information</a:t>
            </a:r>
          </a:p>
          <a:p>
            <a:pPr marL="171450" indent="-171450">
              <a:buFont typeface="Wingdings"/>
              <a:buChar char="à"/>
            </a:pPr>
            <a:endParaRPr lang="en-US" baseline="0" dirty="0" smtClean="0">
              <a:sym typeface="Wingdings" pitchFamily="2" charset="2"/>
            </a:endParaRPr>
          </a:p>
          <a:p>
            <a:pPr marL="0" indent="0">
              <a:buFont typeface="Wingdings"/>
              <a:buNone/>
            </a:pPr>
            <a:r>
              <a:rPr lang="en-US" baseline="0" dirty="0" smtClean="0">
                <a:sym typeface="Wingdings" pitchFamily="2" charset="2"/>
              </a:rPr>
              <a:t>Show also </a:t>
            </a:r>
            <a:r>
              <a:rPr lang="en-US" b="1" dirty="0" smtClean="0">
                <a:effectLst/>
                <a:hlinkClick r:id="rId3"/>
              </a:rPr>
              <a:t>Responses to Information Requests</a:t>
            </a:r>
            <a:r>
              <a:rPr lang="en-US" dirty="0" smtClean="0">
                <a:effectLst/>
              </a:rPr>
              <a:t> (RIRs) respond to focused Requests for Information that are submitted to the Research Directorate in the course of the refugee protection determination process. The database contains a seven-year archive of English and French RIRs. </a:t>
            </a:r>
          </a:p>
          <a:p>
            <a:pPr marL="0" indent="0">
              <a:buFont typeface="Wingdings"/>
              <a:buNone/>
            </a:pPr>
            <a:r>
              <a:rPr lang="en-US" dirty="0" smtClean="0">
                <a:effectLst/>
                <a:sym typeface="Wingdings" pitchFamily="2" charset="2"/>
              </a:rPr>
              <a:t>Do search for Homosexual</a:t>
            </a:r>
            <a:r>
              <a:rPr lang="en-US" baseline="0" dirty="0" smtClean="0">
                <a:effectLst/>
                <a:sym typeface="Wingdings" pitchFamily="2" charset="2"/>
              </a:rPr>
              <a:t> in Jamaica</a:t>
            </a:r>
          </a:p>
          <a:p>
            <a:pPr marL="0" indent="0">
              <a:buFont typeface="Wingdings"/>
              <a:buNone/>
            </a:pPr>
            <a:r>
              <a:rPr lang="en-US" baseline="0" dirty="0" smtClean="0">
                <a:effectLst/>
                <a:sym typeface="Wingdings" pitchFamily="2" charset="2"/>
              </a:rPr>
              <a:t>Brings up three relevant docs  research conducted by Directorate for the Immigration and Refugee Board of Canada  very credible </a:t>
            </a:r>
          </a:p>
          <a:p>
            <a:pPr marL="171450" indent="-171450">
              <a:buFont typeface="Wingdings"/>
              <a:buChar char="à"/>
            </a:pPr>
            <a:r>
              <a:rPr lang="en-US" baseline="0" dirty="0" smtClean="0">
                <a:effectLst/>
                <a:sym typeface="Wingdings" pitchFamily="2" charset="2"/>
              </a:rPr>
              <a:t>Provides relevant laws on issue as well as other information, news articles, etc. on the issue (show second paragraph on treatment of sexual minorities by society)</a:t>
            </a:r>
          </a:p>
          <a:p>
            <a:pPr marL="171450" indent="-171450">
              <a:buFont typeface="Wingdings"/>
              <a:buChar char="à"/>
            </a:pPr>
            <a:r>
              <a:rPr lang="en-US" baseline="0" dirty="0" smtClean="0">
                <a:effectLst/>
                <a:sym typeface="Wingdings" pitchFamily="2" charset="2"/>
              </a:rPr>
              <a:t>Show list of references at very end</a:t>
            </a:r>
          </a:p>
          <a:p>
            <a:pPr marL="171450" indent="-171450">
              <a:buFont typeface="Wingdings"/>
              <a:buChar char="à"/>
            </a:pPr>
            <a:r>
              <a:rPr lang="en-US" baseline="0" dirty="0" smtClean="0">
                <a:effectLst/>
                <a:sym typeface="Wingdings" pitchFamily="2" charset="2"/>
              </a:rPr>
              <a:t>Research has basically been done for you</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31</a:t>
            </a:fld>
            <a:endParaRPr lang="fr-FR"/>
          </a:p>
        </p:txBody>
      </p:sp>
    </p:spTree>
    <p:extLst>
      <p:ext uri="{BB962C8B-B14F-4D97-AF65-F5344CB8AC3E}">
        <p14:creationId xmlns:p14="http://schemas.microsoft.com/office/powerpoint/2010/main" val="3288739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Many organizations cover</a:t>
            </a:r>
            <a:r>
              <a:rPr lang="en-US" baseline="0" dirty="0" smtClean="0"/>
              <a:t> broad topics as well as more specific topics. </a:t>
            </a:r>
            <a:r>
              <a:rPr lang="en-US" dirty="0" smtClean="0"/>
              <a:t>When using</a:t>
            </a:r>
            <a:r>
              <a:rPr lang="en-US" baseline="0" dirty="0" smtClean="0"/>
              <a:t> these sites, the easiest thing to do is determine if they have country-specific pages (i.e. pair the issue name with the country name: FGM and Yemen).</a:t>
            </a:r>
          </a:p>
          <a:p>
            <a:r>
              <a:rPr lang="en-US" baseline="0" dirty="0" smtClean="0"/>
              <a:t>For example, go to http://ilga.org/ and show map that shows where information is available, then show Algeria page: http://ilga.org/ilga/en/countries/ALGERIA/Law </a:t>
            </a:r>
          </a:p>
          <a:p>
            <a:r>
              <a:rPr lang="en-US" baseline="0" dirty="0" smtClean="0"/>
              <a:t>Many documents from these associations have shown up in the previous searches we conducted today. </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30753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 map feature on the ILGA website.</a:t>
            </a:r>
            <a:r>
              <a:rPr lang="en-US" baseline="0" dirty="0" smtClean="0"/>
              <a:t> Information is very accessible and easy to follow. Provides links to relevant laws, news articles, etc. (tabs at top of page)</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33</a:t>
            </a:fld>
            <a:endParaRPr lang="fr-FR"/>
          </a:p>
        </p:txBody>
      </p:sp>
    </p:spTree>
    <p:extLst>
      <p:ext uri="{BB962C8B-B14F-4D97-AF65-F5344CB8AC3E}">
        <p14:creationId xmlns:p14="http://schemas.microsoft.com/office/powerpoint/2010/main" val="2151445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like this site because it is so easy to find information –&gt;</a:t>
            </a:r>
            <a:r>
              <a:rPr lang="en-US" baseline="0" dirty="0" smtClean="0"/>
              <a:t> organized by country</a:t>
            </a:r>
          </a:p>
          <a:p>
            <a:r>
              <a:rPr lang="en-US" baseline="0" dirty="0" smtClean="0">
                <a:sym typeface="Wingdings" pitchFamily="2" charset="2"/>
              </a:rPr>
              <a:t> Select “information by country” on the left-hand side</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34</a:t>
            </a:fld>
            <a:endParaRPr lang="fr-FR"/>
          </a:p>
        </p:txBody>
      </p:sp>
    </p:spTree>
    <p:extLst>
      <p:ext uri="{BB962C8B-B14F-4D97-AF65-F5344CB8AC3E}">
        <p14:creationId xmlns:p14="http://schemas.microsoft.com/office/powerpoint/2010/main" val="3459885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35</a:t>
            </a:fld>
            <a:endParaRPr lang="fr-FR"/>
          </a:p>
        </p:txBody>
      </p:sp>
    </p:spTree>
    <p:extLst>
      <p:ext uri="{BB962C8B-B14F-4D97-AF65-F5344CB8AC3E}">
        <p14:creationId xmlns:p14="http://schemas.microsoft.com/office/powerpoint/2010/main" val="1969475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Information is only as good as its source. It has become extremely easy to publish information on the web, which creates</a:t>
            </a:r>
            <a:r>
              <a:rPr lang="en-US" baseline="0" dirty="0" smtClean="0"/>
              <a:t> reliability issues.</a:t>
            </a:r>
            <a:endParaRPr lang="en-US" dirty="0" smtClean="0"/>
          </a:p>
          <a:p>
            <a:endParaRPr lang="en-US" dirty="0" smtClean="0"/>
          </a:p>
          <a:p>
            <a:r>
              <a:rPr lang="en-US" dirty="0" smtClean="0"/>
              <a:t>What is the organization’s philosophy? (Yearbook</a:t>
            </a:r>
            <a:r>
              <a:rPr lang="en-US" baseline="0" dirty="0" smtClean="0"/>
              <a:t> of International Organizations provides this type of info). </a:t>
            </a:r>
            <a:r>
              <a:rPr lang="en-US" dirty="0" smtClean="0"/>
              <a:t>What is the institution’s mandate? If it is a newspaper, what is its political bent? If it is a government, what is its record in the area of civil rights?</a:t>
            </a:r>
            <a:endParaRPr lang="fr-FR" dirty="0" smtClean="0"/>
          </a:p>
          <a:p>
            <a:endParaRPr lang="en-US" dirty="0" smtClean="0"/>
          </a:p>
          <a:p>
            <a:r>
              <a:rPr lang="en-US" dirty="0" smtClean="0"/>
              <a:t>Make sure the resources you use are </a:t>
            </a:r>
            <a:r>
              <a:rPr lang="en-US" sz="3000" b="1" dirty="0" smtClean="0"/>
              <a:t>credible</a:t>
            </a:r>
            <a:r>
              <a:rPr lang="en-US" sz="3000" dirty="0" smtClean="0"/>
              <a:t> </a:t>
            </a:r>
            <a:r>
              <a:rPr lang="en-US" dirty="0" smtClean="0"/>
              <a:t>and </a:t>
            </a:r>
            <a:r>
              <a:rPr lang="en-US" sz="3000" b="1" dirty="0" smtClean="0"/>
              <a:t>reliable</a:t>
            </a:r>
            <a:endParaRPr lang="en-US" sz="1200" b="1" dirty="0" smtClean="0"/>
          </a:p>
          <a:p>
            <a:pPr marL="171450" indent="-171450">
              <a:buFontTx/>
              <a:buChar char="-"/>
            </a:pPr>
            <a:r>
              <a:rPr lang="en-US" dirty="0" smtClean="0"/>
              <a:t>Who is the author/publisher?</a:t>
            </a:r>
          </a:p>
          <a:p>
            <a:pPr marL="171450" indent="-171450">
              <a:buFontTx/>
              <a:buChar char="-"/>
            </a:pPr>
            <a:r>
              <a:rPr lang="en-US" dirty="0" smtClean="0"/>
              <a:t>Who funds the site: Government/School/Non-profit organization/For-profit institution</a:t>
            </a:r>
          </a:p>
          <a:p>
            <a:pPr marL="171450" indent="-171450">
              <a:buFontTx/>
              <a:buChar char="-"/>
            </a:pPr>
            <a:r>
              <a:rPr lang="en-US" dirty="0" smtClean="0"/>
              <a:t>Qualifications, credentials and connections of author to the subject?  </a:t>
            </a:r>
          </a:p>
          <a:p>
            <a:pPr marL="171450" indent="-171450">
              <a:buFontTx/>
              <a:buChar char="-"/>
            </a:pPr>
            <a:r>
              <a:rPr lang="en-US" dirty="0" smtClean="0"/>
              <a:t>Is contact information provided? </a:t>
            </a:r>
          </a:p>
          <a:p>
            <a:pPr marL="171450" indent="-171450">
              <a:buFontTx/>
              <a:buChar char="-"/>
            </a:pPr>
            <a:r>
              <a:rPr lang="en-US" dirty="0" smtClean="0"/>
              <a:t>Is it publicly available source?</a:t>
            </a:r>
          </a:p>
          <a:p>
            <a:pPr marL="171450" indent="-171450">
              <a:buFontTx/>
              <a:buChar char="-"/>
            </a:pPr>
            <a:r>
              <a:rPr lang="en-US" dirty="0" smtClean="0"/>
              <a:t>Currency of the information? (or information refers to the relevant time period)</a:t>
            </a:r>
          </a:p>
          <a:p>
            <a:pPr marL="171450" indent="-171450">
              <a:buFontTx/>
              <a:buChar char="-"/>
            </a:pPr>
            <a:r>
              <a:rPr lang="en-US" dirty="0" smtClean="0"/>
              <a:t>Citations to other sources/references? Depth of review? </a:t>
            </a:r>
          </a:p>
          <a:p>
            <a:pPr marL="171450" indent="-171450">
              <a:buFontTx/>
              <a:buChar char="-"/>
            </a:pPr>
            <a:r>
              <a:rPr lang="en-US" dirty="0" smtClean="0"/>
              <a:t>Does information seem objective or biased? Impartiality?</a:t>
            </a:r>
          </a:p>
          <a:p>
            <a:pPr marL="0" indent="0">
              <a:buFontTx/>
              <a:buNone/>
            </a:pPr>
            <a:endParaRPr lang="en-US" dirty="0" smtClean="0"/>
          </a:p>
          <a:p>
            <a:pPr marL="0" indent="0">
              <a:buFontTx/>
              <a:buNone/>
            </a:pPr>
            <a:r>
              <a:rPr lang="en-US" dirty="0" smtClean="0"/>
              <a:t>Wikipedia gets no weight in court.</a:t>
            </a:r>
          </a:p>
          <a:p>
            <a:pPr marL="768096" lvl="2" indent="0">
              <a:buNone/>
            </a:pPr>
            <a:endParaRPr lang="en-US" dirty="0" smtClean="0"/>
          </a:p>
        </p:txBody>
      </p:sp>
      <p:sp>
        <p:nvSpPr>
          <p:cNvPr id="4" name="Slide Number Placeholder 3"/>
          <p:cNvSpPr>
            <a:spLocks noGrp="1"/>
          </p:cNvSpPr>
          <p:nvPr>
            <p:ph type="sldNum" sz="quarter" idx="10"/>
          </p:nvPr>
        </p:nvSpPr>
        <p:spPr/>
        <p:txBody>
          <a:bodyPr/>
          <a:lstStyle/>
          <a:p>
            <a:fld id="{DD6A798C-BC79-4418-84F0-9EEDF115DB71}" type="slidenum">
              <a:rPr lang="fr-FR" smtClean="0"/>
              <a:t>36</a:t>
            </a:fld>
            <a:endParaRPr lang="fr-FR"/>
          </a:p>
        </p:txBody>
      </p:sp>
    </p:spTree>
    <p:extLst>
      <p:ext uri="{BB962C8B-B14F-4D97-AF65-F5344CB8AC3E}">
        <p14:creationId xmlns:p14="http://schemas.microsoft.com/office/powerpoint/2010/main" val="1036218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endParaRPr lang="en-US" dirty="0" smtClean="0"/>
          </a:p>
          <a:p>
            <a:r>
              <a:rPr lang="en-US" dirty="0" smtClean="0"/>
              <a:t>These guides provide</a:t>
            </a:r>
            <a:r>
              <a:rPr lang="en-US" baseline="0" dirty="0" smtClean="0"/>
              <a:t> additional tips and places to search when conducting country-of-origin research. If you cannot remember the sites we discussed today, find a research guide on country of origin research and it will point you to all the relevant resources we discussed today.</a:t>
            </a:r>
          </a:p>
          <a:p>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37</a:t>
            </a:fld>
            <a:endParaRPr lang="fr-FR"/>
          </a:p>
        </p:txBody>
      </p:sp>
    </p:spTree>
    <p:extLst>
      <p:ext uri="{BB962C8B-B14F-4D97-AF65-F5344CB8AC3E}">
        <p14:creationId xmlns:p14="http://schemas.microsoft.com/office/powerpoint/2010/main" val="3224137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38</a:t>
            </a:fld>
            <a:endParaRPr lang="fr-FR"/>
          </a:p>
        </p:txBody>
      </p:sp>
    </p:spTree>
    <p:extLst>
      <p:ext uri="{BB962C8B-B14F-4D97-AF65-F5344CB8AC3E}">
        <p14:creationId xmlns:p14="http://schemas.microsoft.com/office/powerpoint/2010/main" val="32674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No limitations on format</a:t>
            </a:r>
            <a:r>
              <a:rPr lang="en-US" baseline="0" dirty="0" smtClean="0"/>
              <a:t> for asylum interviews.  Non-document submissions for court can be more tricky</a:t>
            </a:r>
            <a:r>
              <a:rPr lang="en-US" baseline="0" dirty="0" smtClean="0"/>
              <a:t>.</a:t>
            </a:r>
          </a:p>
          <a:p>
            <a:r>
              <a:rPr lang="en-US" baseline="0" dirty="0" smtClean="0"/>
              <a:t>TRANSLATIONS!!!</a:t>
            </a:r>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39</a:t>
            </a:fld>
            <a:endParaRPr lang="fr-FR"/>
          </a:p>
        </p:txBody>
      </p:sp>
    </p:spTree>
    <p:extLst>
      <p:ext uri="{BB962C8B-B14F-4D97-AF65-F5344CB8AC3E}">
        <p14:creationId xmlns:p14="http://schemas.microsoft.com/office/powerpoint/2010/main" val="150122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DE9EC3C-8C42-4316-9106-2ADE9BFFC630}" type="slidenum">
              <a:rPr lang="en-US" smtClean="0"/>
              <a:pPr/>
              <a:t>4</a:t>
            </a:fld>
            <a:endParaRPr lang="en-US"/>
          </a:p>
        </p:txBody>
      </p:sp>
    </p:spTree>
    <p:extLst>
      <p:ext uri="{BB962C8B-B14F-4D97-AF65-F5344CB8AC3E}">
        <p14:creationId xmlns:p14="http://schemas.microsoft.com/office/powerpoint/2010/main" val="2611843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Country</a:t>
            </a:r>
            <a:r>
              <a:rPr lang="en-US" baseline="0" dirty="0" smtClean="0"/>
              <a:t> condition information should be submitted with the initial asylum application filing and should be updated before the interview or hearing if necessary.</a:t>
            </a:r>
          </a:p>
          <a:p>
            <a:r>
              <a:rPr lang="en-US" baseline="0" dirty="0" smtClean="0"/>
              <a:t>You should always include a table of contents with your submission.</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40</a:t>
            </a:fld>
            <a:endParaRPr lang="fr-FR"/>
          </a:p>
        </p:txBody>
      </p:sp>
    </p:spTree>
    <p:extLst>
      <p:ext uri="{BB962C8B-B14F-4D97-AF65-F5344CB8AC3E}">
        <p14:creationId xmlns:p14="http://schemas.microsoft.com/office/powerpoint/2010/main" val="1149690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131"/>
            <a:r>
              <a:rPr lang="en-US" dirty="0" smtClean="0"/>
              <a:t>Sarah</a:t>
            </a:r>
          </a:p>
          <a:p>
            <a:pPr marL="121131"/>
            <a:endParaRPr lang="en-US" dirty="0" smtClean="0"/>
          </a:p>
          <a:p>
            <a:pPr marL="121131"/>
            <a:r>
              <a:rPr lang="en-US" dirty="0" smtClean="0"/>
              <a:t>Despite your best efforts, you may not be able to locate country of origin information for some countries. </a:t>
            </a:r>
          </a:p>
          <a:p>
            <a:pPr marL="121131"/>
            <a:r>
              <a:rPr lang="en-US" dirty="0" smtClean="0"/>
              <a:t>This does not mean that your client’s claim is not valid and that a negative decision will be issued. </a:t>
            </a:r>
          </a:p>
          <a:p>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41</a:t>
            </a:fld>
            <a:endParaRPr lang="fr-FR"/>
          </a:p>
        </p:txBody>
      </p:sp>
    </p:spTree>
    <p:extLst>
      <p:ext uri="{BB962C8B-B14F-4D97-AF65-F5344CB8AC3E}">
        <p14:creationId xmlns:p14="http://schemas.microsoft.com/office/powerpoint/2010/main" val="2196226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D6A798C-BC79-4418-84F0-9EEDF115DB71}" type="slidenum">
              <a:rPr lang="fr-FR" smtClean="0"/>
              <a:t>42</a:t>
            </a:fld>
            <a:endParaRPr lang="fr-FR"/>
          </a:p>
        </p:txBody>
      </p:sp>
    </p:spTree>
    <p:extLst>
      <p:ext uri="{BB962C8B-B14F-4D97-AF65-F5344CB8AC3E}">
        <p14:creationId xmlns:p14="http://schemas.microsoft.com/office/powerpoint/2010/main" val="35877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44129D0E-380B-4E10-AC73-3CC0D05E1B90}" type="slidenum">
              <a:rPr lang="en-US" smtClean="0"/>
              <a:pPr eaLnBrk="1" hangingPunct="1"/>
              <a:t>5</a:t>
            </a:fld>
            <a:endParaRPr lang="en-US" smtClean="0"/>
          </a:p>
        </p:txBody>
      </p:sp>
      <p:sp>
        <p:nvSpPr>
          <p:cNvPr id="40963" name="Rectangle 2"/>
          <p:cNvSpPr>
            <a:spLocks noRot="1" noChangeArrowheads="1" noTextEdit="1"/>
          </p:cNvSpPr>
          <p:nvPr>
            <p:ph type="sldImg"/>
          </p:nvPr>
        </p:nvSpPr>
        <p:spPr>
          <a:ln/>
        </p:spPr>
      </p:sp>
      <p:sp>
        <p:nvSpPr>
          <p:cNvPr id="45060" name="Rectangle 3"/>
          <p:cNvSpPr>
            <a:spLocks noGrp="1" noChangeArrowheads="1"/>
          </p:cNvSpPr>
          <p:nvPr>
            <p:ph type="body" idx="1"/>
          </p:nvPr>
        </p:nvSpPr>
        <p:spPr/>
        <p:txBody>
          <a:bodyPr/>
          <a:lstStyle/>
          <a:p>
            <a:pPr eaLnBrk="1" hangingPunct="1">
              <a:defRPr/>
            </a:pPr>
            <a:r>
              <a:rPr lang="en-US" b="1" dirty="0" smtClean="0"/>
              <a:t>Sarah</a:t>
            </a:r>
            <a:endParaRPr lang="en-US" b="1" dirty="0" smtClean="0"/>
          </a:p>
          <a:p>
            <a:pPr eaLnBrk="1" hangingPunct="1">
              <a:defRPr/>
            </a:pPr>
            <a:endParaRPr lang="en-US" b="1" dirty="0" smtClean="0"/>
          </a:p>
          <a:p>
            <a:pPr eaLnBrk="1" hangingPunct="1">
              <a:defRPr/>
            </a:pPr>
            <a:r>
              <a:rPr lang="en-US" sz="1000" b="1" dirty="0"/>
              <a:t>8 CFR 208.13</a:t>
            </a:r>
          </a:p>
          <a:p>
            <a:pPr marL="587593" indent="-587593">
              <a:lnSpc>
                <a:spcPct val="90000"/>
              </a:lnSpc>
              <a:defRPr/>
            </a:pPr>
            <a:r>
              <a:rPr lang="en-US" sz="1000" dirty="0">
                <a:latin typeface="Calisto MT" pitchFamily="18" charset="0"/>
              </a:rPr>
              <a:t>Past Persecution</a:t>
            </a:r>
          </a:p>
          <a:p>
            <a:pPr marL="587593" indent="-587593">
              <a:lnSpc>
                <a:spcPct val="90000"/>
              </a:lnSpc>
              <a:defRPr/>
            </a:pPr>
            <a:r>
              <a:rPr lang="en-US" sz="1000" dirty="0">
                <a:latin typeface="Calisto MT" pitchFamily="18" charset="0"/>
              </a:rPr>
              <a:t>Finding of past persecution creates rebuttable presumption of future fear on basis of original claim (but not necessarily same harm).</a:t>
            </a:r>
          </a:p>
          <a:p>
            <a:pPr marL="587593" indent="-587593">
              <a:lnSpc>
                <a:spcPct val="90000"/>
              </a:lnSpc>
              <a:defRPr/>
            </a:pPr>
            <a:endParaRPr lang="en-US" sz="1000" dirty="0">
              <a:latin typeface="Calisto MT" pitchFamily="18" charset="0"/>
            </a:endParaRPr>
          </a:p>
          <a:p>
            <a:pPr marL="587593" indent="-587593">
              <a:lnSpc>
                <a:spcPct val="90000"/>
              </a:lnSpc>
              <a:defRPr/>
            </a:pPr>
            <a:r>
              <a:rPr lang="en-US" sz="1000" dirty="0">
                <a:latin typeface="Calisto MT" pitchFamily="18" charset="0"/>
              </a:rPr>
              <a:t>Government bears burden of rebutting the presumption by proving:</a:t>
            </a:r>
          </a:p>
          <a:p>
            <a:pPr marL="954839" lvl="1" indent="-514144">
              <a:lnSpc>
                <a:spcPct val="90000"/>
              </a:lnSpc>
              <a:defRPr/>
            </a:pPr>
            <a:r>
              <a:rPr lang="en-US" sz="1000" dirty="0">
                <a:latin typeface="Calisto MT" pitchFamily="18" charset="0"/>
              </a:rPr>
              <a:t>Changed circumstances (including personal and country conditions)</a:t>
            </a:r>
          </a:p>
          <a:p>
            <a:pPr marL="954839" lvl="1" indent="-514144">
              <a:lnSpc>
                <a:spcPct val="90000"/>
              </a:lnSpc>
              <a:defRPr/>
            </a:pPr>
            <a:r>
              <a:rPr lang="en-US" sz="1000" dirty="0">
                <a:latin typeface="Calisto MT" pitchFamily="18" charset="0"/>
              </a:rPr>
              <a:t>Internal relocation (beyond basis of persecution)</a:t>
            </a:r>
          </a:p>
          <a:p>
            <a:pPr marL="954839" lvl="1" indent="-514144">
              <a:lnSpc>
                <a:spcPct val="90000"/>
              </a:lnSpc>
              <a:defRPr/>
            </a:pPr>
            <a:endParaRPr lang="en-US" sz="1000" dirty="0">
              <a:latin typeface="Calisto MT" pitchFamily="18" charset="0"/>
            </a:endParaRPr>
          </a:p>
          <a:p>
            <a:pPr marL="587593" indent="-587593">
              <a:lnSpc>
                <a:spcPct val="90000"/>
              </a:lnSpc>
              <a:defRPr/>
            </a:pPr>
            <a:r>
              <a:rPr lang="en-US" sz="1000" dirty="0">
                <a:latin typeface="Calisto MT" pitchFamily="18" charset="0"/>
              </a:rPr>
              <a:t>Applicant may still prevail</a:t>
            </a:r>
          </a:p>
          <a:p>
            <a:pPr marL="954839" lvl="1" indent="-514144">
              <a:lnSpc>
                <a:spcPct val="90000"/>
              </a:lnSpc>
              <a:defRPr/>
            </a:pPr>
            <a:r>
              <a:rPr lang="en-US" sz="1000" dirty="0">
                <a:latin typeface="Calisto MT" pitchFamily="18" charset="0"/>
              </a:rPr>
              <a:t>Compelling reasons</a:t>
            </a:r>
          </a:p>
          <a:p>
            <a:pPr marL="954839" lvl="1" indent="-514144">
              <a:lnSpc>
                <a:spcPct val="90000"/>
              </a:lnSpc>
              <a:defRPr/>
            </a:pPr>
            <a:r>
              <a:rPr lang="en-US" sz="1000" dirty="0">
                <a:latin typeface="Calisto MT" pitchFamily="18" charset="0"/>
              </a:rPr>
              <a:t>Other serious harm</a:t>
            </a:r>
          </a:p>
          <a:p>
            <a:pPr eaLnBrk="1" hangingPunct="1">
              <a:defRPr/>
            </a:pPr>
            <a:endParaRPr lang="en-US" sz="1000" b="1" dirty="0"/>
          </a:p>
          <a:p>
            <a:pPr eaLnBrk="1" hangingPunct="1">
              <a:defRPr/>
            </a:pPr>
            <a:r>
              <a:rPr lang="en-US" sz="1000" dirty="0"/>
              <a:t>Government must establish no </a:t>
            </a:r>
            <a:r>
              <a:rPr lang="en-US" dirty="0" smtClean="0"/>
              <a:t>fear by a preponderance of the evidence.</a:t>
            </a:r>
          </a:p>
          <a:p>
            <a:pPr eaLnBrk="1" hangingPunct="1">
              <a:defRPr/>
            </a:pPr>
            <a:endParaRPr lang="en-US" dirty="0" smtClean="0"/>
          </a:p>
          <a:p>
            <a:pPr eaLnBrk="1" hangingPunct="1">
              <a:defRPr/>
            </a:pPr>
            <a:r>
              <a:rPr lang="en-US" dirty="0" smtClean="0"/>
              <a:t>Burden shifts, but still want to make the argument.</a:t>
            </a:r>
          </a:p>
          <a:p>
            <a:pPr eaLnBrk="1" hangingPunct="1">
              <a:defRPr/>
            </a:pPr>
            <a:endParaRPr lang="en-US" dirty="0" smtClean="0"/>
          </a:p>
          <a:p>
            <a:pPr eaLnBrk="1" hangingPunct="1">
              <a:defRPr/>
            </a:pPr>
            <a:r>
              <a:rPr lang="en-US" dirty="0" smtClean="0"/>
              <a:t>Assuming harm constituted past persecution, questions to ask in Jamal’s case:</a:t>
            </a:r>
          </a:p>
          <a:p>
            <a:pPr eaLnBrk="1" hangingPunct="1">
              <a:defRPr/>
            </a:pPr>
            <a:r>
              <a:rPr lang="en-US" dirty="0" smtClean="0"/>
              <a:t>-Is the same government still in power?</a:t>
            </a:r>
          </a:p>
          <a:p>
            <a:pPr eaLnBrk="1" hangingPunct="1">
              <a:defRPr/>
            </a:pPr>
            <a:r>
              <a:rPr lang="en-US" dirty="0" smtClean="0"/>
              <a:t>-Did Jamal receive any threats after released from jail?</a:t>
            </a:r>
          </a:p>
          <a:p>
            <a:pPr eaLnBrk="1" hangingPunct="1">
              <a:defRPr/>
            </a:pPr>
            <a:r>
              <a:rPr lang="en-US" dirty="0" smtClean="0"/>
              <a:t>-Are government officials still looking for him (according to family members, warrants for arrest, etc.)</a:t>
            </a:r>
          </a:p>
          <a:p>
            <a:pPr eaLnBrk="1" hangingPunct="1">
              <a:defRPr/>
            </a:pPr>
            <a:r>
              <a:rPr lang="en-US" dirty="0" smtClean="0"/>
              <a:t>-Any other reasons not to return (significant psychological harm needing ongoing treatment unavailable in home country)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b="1" dirty="0" smtClean="0"/>
              <a:t>Sarah</a:t>
            </a:r>
            <a:endParaRPr lang="en-US" b="1" dirty="0" smtClean="0"/>
          </a:p>
          <a:p>
            <a:endParaRPr lang="en-US" dirty="0" smtClean="0"/>
          </a:p>
          <a:p>
            <a:r>
              <a:rPr lang="en-US" dirty="0" smtClean="0"/>
              <a:t>WFF = 10% change</a:t>
            </a:r>
          </a:p>
          <a:p>
            <a:endParaRPr lang="en-US" dirty="0" smtClean="0"/>
          </a:p>
          <a:p>
            <a:r>
              <a:rPr lang="en-US" dirty="0" smtClean="0"/>
              <a:t>Caveat on reasonable </a:t>
            </a:r>
            <a:r>
              <a:rPr lang="en-US" dirty="0" err="1" smtClean="0"/>
              <a:t>relo</a:t>
            </a:r>
            <a:endParaRPr lang="en-US" dirty="0" smtClean="0"/>
          </a:p>
          <a:p>
            <a:endParaRPr lang="en-US" dirty="0" smtClean="0"/>
          </a:p>
          <a:p>
            <a:pPr eaLnBrk="1" hangingPunct="1">
              <a:buFontTx/>
              <a:buChar char="-"/>
            </a:pPr>
            <a:r>
              <a:rPr lang="en-US" dirty="0" smtClean="0"/>
              <a:t>Statistical mathematic proof need not be shown.</a:t>
            </a:r>
          </a:p>
          <a:p>
            <a:pPr eaLnBrk="1" hangingPunct="1">
              <a:buFontTx/>
              <a:buChar char="-"/>
            </a:pPr>
            <a:r>
              <a:rPr lang="en-US" dirty="0" err="1" smtClean="0"/>
              <a:t>Ongiong</a:t>
            </a:r>
            <a:r>
              <a:rPr lang="en-US" dirty="0" smtClean="0"/>
              <a:t> threats relayed via family or friends back home.</a:t>
            </a:r>
          </a:p>
          <a:p>
            <a:pPr eaLnBrk="1" hangingPunct="1">
              <a:buFontTx/>
              <a:buChar char="-"/>
            </a:pPr>
            <a:r>
              <a:rPr lang="en-US" dirty="0" smtClean="0"/>
              <a:t>Family harmed b/c of client</a:t>
            </a:r>
          </a:p>
          <a:p>
            <a:pPr eaLnBrk="1" hangingPunct="1">
              <a:buFontTx/>
              <a:buChar char="-"/>
            </a:pPr>
            <a:r>
              <a:rPr lang="en-US" dirty="0" err="1" smtClean="0"/>
              <a:t>Phonecalls</a:t>
            </a:r>
            <a:r>
              <a:rPr lang="en-US" dirty="0" smtClean="0"/>
              <a:t>, emails, etc. to client in the U.S.</a:t>
            </a:r>
          </a:p>
          <a:p>
            <a:pPr eaLnBrk="1" hangingPunct="1">
              <a:buFontTx/>
              <a:buChar char="-"/>
            </a:pPr>
            <a:r>
              <a:rPr lang="en-US" dirty="0" smtClean="0"/>
              <a:t>Ongoing threat to similarly situated individuals.</a:t>
            </a:r>
          </a:p>
          <a:p>
            <a:r>
              <a:rPr lang="en-US" dirty="0" err="1" smtClean="0"/>
              <a:t>cation</a:t>
            </a:r>
            <a:r>
              <a:rPr lang="en-US" dirty="0" smtClean="0"/>
              <a:t>: Relocation presumed unreasonable if government is persecutor.</a:t>
            </a:r>
          </a:p>
        </p:txBody>
      </p:sp>
      <p:sp>
        <p:nvSpPr>
          <p:cNvPr id="41988" name="Slide Number Placeholder 3"/>
          <p:cNvSpPr>
            <a:spLocks noGrp="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31512025-255C-4291-9045-558BC0DB82EC}"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Sarah-Option #2</a:t>
            </a:r>
          </a:p>
          <a:p>
            <a:endParaRPr lang="en-US" dirty="0" smtClean="0"/>
          </a:p>
          <a:p>
            <a:r>
              <a:rPr lang="en-US" dirty="0" smtClean="0"/>
              <a:t>Applicant must establish that the government is “unable or unwilling</a:t>
            </a:r>
            <a:r>
              <a:rPr lang="en-US" baseline="0" dirty="0" smtClean="0"/>
              <a:t> to protect” from the feared harm.  </a:t>
            </a:r>
          </a:p>
          <a:p>
            <a:r>
              <a:rPr lang="en-US" baseline="0" dirty="0" smtClean="0"/>
              <a:t>Different analysis depending on whether government is persecutor or if it is a non-government actor.</a:t>
            </a:r>
          </a:p>
          <a:p>
            <a:r>
              <a:rPr lang="en-US" baseline="0" dirty="0" smtClean="0"/>
              <a:t>There is no “A” for effort.  Just because the government wants to control a persecutor does not mean it is doing an effective job.  The government must be effective.</a:t>
            </a:r>
            <a:endParaRPr lang="en-US" dirty="0"/>
          </a:p>
        </p:txBody>
      </p:sp>
      <p:sp>
        <p:nvSpPr>
          <p:cNvPr id="4" name="Slide Number Placeholder 3"/>
          <p:cNvSpPr>
            <a:spLocks noGrp="1"/>
          </p:cNvSpPr>
          <p:nvPr>
            <p:ph type="sldNum" sz="quarter" idx="10"/>
          </p:nvPr>
        </p:nvSpPr>
        <p:spPr/>
        <p:txBody>
          <a:bodyPr/>
          <a:lstStyle/>
          <a:p>
            <a:fld id="{FDE9EC3C-8C42-4316-9106-2ADE9BFFC630}" type="slidenum">
              <a:rPr lang="en-US" smtClean="0"/>
              <a:pPr/>
              <a:t>7</a:t>
            </a:fld>
            <a:endParaRPr lang="en-US"/>
          </a:p>
        </p:txBody>
      </p:sp>
    </p:spTree>
    <p:extLst>
      <p:ext uri="{BB962C8B-B14F-4D97-AF65-F5344CB8AC3E}">
        <p14:creationId xmlns:p14="http://schemas.microsoft.com/office/powerpoint/2010/main" val="26118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Case study</a:t>
            </a:r>
            <a:r>
              <a:rPr lang="en-US" baseline="0" dirty="0" smtClean="0"/>
              <a:t>.  We will try to address examples in reference to this case study where applicable.  Think about this or your own case you may have with us.</a:t>
            </a:r>
            <a:endParaRPr lang="en-US" dirty="0" smtClean="0"/>
          </a:p>
        </p:txBody>
      </p:sp>
      <p:sp>
        <p:nvSpPr>
          <p:cNvPr id="4" name="Slide Number Placeholder 3"/>
          <p:cNvSpPr>
            <a:spLocks noGrp="1"/>
          </p:cNvSpPr>
          <p:nvPr>
            <p:ph type="sldNum" sz="quarter" idx="10"/>
          </p:nvPr>
        </p:nvSpPr>
        <p:spPr/>
        <p:txBody>
          <a:bodyPr/>
          <a:lstStyle/>
          <a:p>
            <a:fld id="{DD6A798C-BC79-4418-84F0-9EEDF115DB71}" type="slidenum">
              <a:rPr lang="fr-FR" smtClean="0"/>
              <a:t>8</a:t>
            </a:fld>
            <a:endParaRPr lang="fr-FR"/>
          </a:p>
        </p:txBody>
      </p:sp>
    </p:spTree>
    <p:extLst>
      <p:ext uri="{BB962C8B-B14F-4D97-AF65-F5344CB8AC3E}">
        <p14:creationId xmlns:p14="http://schemas.microsoft.com/office/powerpoint/2010/main" val="382901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Sarah</a:t>
            </a:r>
          </a:p>
          <a:p>
            <a:pPr defTabSz="931774">
              <a:defRPr/>
            </a:pPr>
            <a:endParaRPr lang="en-US" dirty="0" smtClean="0"/>
          </a:p>
          <a:p>
            <a:pPr defTabSz="931774">
              <a:defRPr/>
            </a:pPr>
            <a:r>
              <a:rPr lang="en-US" dirty="0" smtClean="0"/>
              <a:t>Think</a:t>
            </a:r>
            <a:r>
              <a:rPr lang="en-US" baseline="0" dirty="0" smtClean="0"/>
              <a:t> about the types of sources the court will accept. </a:t>
            </a:r>
            <a:r>
              <a:rPr lang="en-US" dirty="0" smtClean="0"/>
              <a:t>If you</a:t>
            </a:r>
            <a:r>
              <a:rPr lang="en-US" baseline="0" dirty="0" smtClean="0"/>
              <a:t> find US State Department Report that describes the country conditions and is favorable to the applicant, you do not need to provide many additional resources. However, if the State Department Report does not provide helpful information, you will need to use other resources and use several resources to support the applicant's claim. </a:t>
            </a:r>
            <a:endParaRPr lang="fr-FR" dirty="0" smtClean="0"/>
          </a:p>
          <a:p>
            <a:endParaRPr lang="en-US" dirty="0" smtClean="0"/>
          </a:p>
          <a:p>
            <a:r>
              <a:rPr lang="en-US" dirty="0" smtClean="0"/>
              <a:t>In general, you want documents that support each part of your client’s claim for asylum.</a:t>
            </a:r>
            <a:r>
              <a:rPr lang="en-US" baseline="0" dirty="0" smtClean="0"/>
              <a:t> It is good to have a mix of broad reports on the country in general as well as more specific documents (news articles, etc.) that support your client’s specific claim.</a:t>
            </a:r>
            <a:endParaRPr lang="fr-FR" dirty="0"/>
          </a:p>
        </p:txBody>
      </p:sp>
      <p:sp>
        <p:nvSpPr>
          <p:cNvPr id="4" name="Slide Number Placeholder 3"/>
          <p:cNvSpPr>
            <a:spLocks noGrp="1"/>
          </p:cNvSpPr>
          <p:nvPr>
            <p:ph type="sldNum" sz="quarter" idx="10"/>
          </p:nvPr>
        </p:nvSpPr>
        <p:spPr/>
        <p:txBody>
          <a:bodyPr/>
          <a:lstStyle/>
          <a:p>
            <a:fld id="{DD6A798C-BC79-4418-84F0-9EEDF115DB71}" type="slidenum">
              <a:rPr lang="fr-FR" smtClean="0"/>
              <a:t>9</a:t>
            </a:fld>
            <a:endParaRPr lang="fr-FR"/>
          </a:p>
        </p:txBody>
      </p:sp>
    </p:spTree>
    <p:extLst>
      <p:ext uri="{BB962C8B-B14F-4D97-AF65-F5344CB8AC3E}">
        <p14:creationId xmlns:p14="http://schemas.microsoft.com/office/powerpoint/2010/main" val="22062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968C30-13F6-4030-88F9-F5A10B57F58C}" type="datetimeFigureOut">
              <a:rPr lang="fr-FR" smtClean="0"/>
              <a:t>10/07/2013</a:t>
            </a:fld>
            <a:endParaRPr lang="fr-F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EA0FFB-3B81-4E01-83FF-F72AE969AC1E}"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7CEA0FFB-3B81-4E01-83FF-F72AE969AC1E}"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7CEA0FFB-3B81-4E01-83FF-F72AE969AC1E}"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7CEA0FFB-3B81-4E01-83FF-F72AE969AC1E}" type="slidenum">
              <a:rPr lang="fr-FR" smtClean="0"/>
              <a:t>‹#›</a:t>
            </a:fld>
            <a:endParaRPr lang="fr-F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7CEA0FFB-3B81-4E01-83FF-F72AE969AC1E}" type="slidenum">
              <a:rPr lang="fr-FR" smtClean="0"/>
              <a:t>‹#›</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7CEA0FFB-3B81-4E01-83FF-F72AE969AC1E}" type="slidenum">
              <a:rPr lang="fr-FR" smtClean="0"/>
              <a:t>‹#›</a:t>
            </a:fld>
            <a:endParaRPr lang="fr-F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9" name="Slide Number Placeholder 8"/>
          <p:cNvSpPr>
            <a:spLocks noGrp="1"/>
          </p:cNvSpPr>
          <p:nvPr>
            <p:ph type="sldNum" sz="quarter" idx="12"/>
          </p:nvPr>
        </p:nvSpPr>
        <p:spPr/>
        <p:txBody>
          <a:bodyPr/>
          <a:lstStyle>
            <a:extLst/>
          </a:lstStyle>
          <a:p>
            <a:fld id="{7CEA0FFB-3B81-4E01-83FF-F72AE969AC1E}"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extLst/>
          </a:lstStyle>
          <a:p>
            <a:fld id="{7CEA0FFB-3B81-4E01-83FF-F72AE969AC1E}" type="slidenum">
              <a:rPr lang="fr-FR" smtClean="0"/>
              <a:t>‹#›</a:t>
            </a:fld>
            <a:endParaRPr lang="fr-F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B968C30-13F6-4030-88F9-F5A10B57F58C}" type="datetimeFigureOut">
              <a:rPr lang="fr-FR" smtClean="0"/>
              <a:t>10/07/2013</a:t>
            </a:fld>
            <a:endParaRPr lang="fr-FR"/>
          </a:p>
        </p:txBody>
      </p:sp>
      <p:sp>
        <p:nvSpPr>
          <p:cNvPr id="3" name="Footer Placeholder 2"/>
          <p:cNvSpPr>
            <a:spLocks noGrp="1"/>
          </p:cNvSpPr>
          <p:nvPr>
            <p:ph type="ftr" sz="quarter" idx="11"/>
          </p:nvPr>
        </p:nvSpPr>
        <p:spPr/>
        <p:txBody>
          <a:bodyPr/>
          <a:lstStyle>
            <a:extLst/>
          </a:lstStyle>
          <a:p>
            <a:endParaRPr lang="fr-FR"/>
          </a:p>
        </p:txBody>
      </p:sp>
      <p:sp>
        <p:nvSpPr>
          <p:cNvPr id="4" name="Slide Number Placeholder 3"/>
          <p:cNvSpPr>
            <a:spLocks noGrp="1"/>
          </p:cNvSpPr>
          <p:nvPr>
            <p:ph type="sldNum" sz="quarter" idx="12"/>
          </p:nvPr>
        </p:nvSpPr>
        <p:spPr/>
        <p:txBody>
          <a:bodyPr/>
          <a:lstStyle>
            <a:extLst/>
          </a:lstStyle>
          <a:p>
            <a:fld id="{7CEA0FFB-3B81-4E01-83FF-F72AE969AC1E}"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B968C30-13F6-4030-88F9-F5A10B57F58C}" type="datetimeFigureOut">
              <a:rPr lang="fr-FR" smtClean="0"/>
              <a:t>10/07/2013</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7CEA0FFB-3B81-4E01-83FF-F72AE969AC1E}"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B968C30-13F6-4030-88F9-F5A10B57F58C}" type="datetimeFigureOut">
              <a:rPr lang="fr-FR" smtClean="0"/>
              <a:t>10/07/2013</a:t>
            </a:fld>
            <a:endParaRPr lang="fr-F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EA0FFB-3B81-4E01-83FF-F72AE969AC1E}" type="slidenum">
              <a:rPr lang="fr-FR" smtClean="0"/>
              <a:t>‹#›</a:t>
            </a:fld>
            <a:endParaRPr lang="fr-F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968C30-13F6-4030-88F9-F5A10B57F58C}" type="datetimeFigureOut">
              <a:rPr lang="fr-FR" smtClean="0"/>
              <a:t>10/07/2013</a:t>
            </a:fld>
            <a:endParaRPr lang="fr-F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EA0FFB-3B81-4E01-83FF-F72AE969AC1E}"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state.gov/j/drl/rls/hrrpt/" TargetMode="External"/><Relationship Id="rId7" Type="http://schemas.openxmlformats.org/officeDocument/2006/relationships/hyperlink" Target="http://www.ohchr.org/EN/HRBodies/CAT/Pages/CATIndex.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who.int/countries/en/" TargetMode="External"/><Relationship Id="rId5" Type="http://schemas.openxmlformats.org/officeDocument/2006/relationships/hyperlink" Target="http://www.refworld.org/" TargetMode="External"/><Relationship Id="rId4" Type="http://schemas.openxmlformats.org/officeDocument/2006/relationships/hyperlink" Target="http://www.unhcr.org/cgi-bin/texis/vtx/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amnesty.org/en" TargetMode="External"/><Relationship Id="rId7" Type="http://schemas.openxmlformats.org/officeDocument/2006/relationships/hyperlink" Target="http://www.asylumlaw.org/site_map/site_map3.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sul.stanford.edu/depts/jonsson/collections/intl/igosearch.html" TargetMode="External"/><Relationship Id="rId5" Type="http://schemas.openxmlformats.org/officeDocument/2006/relationships/hyperlink" Target="http://www.icrc.org/eng/where-we-work/index.jsp" TargetMode="External"/><Relationship Id="rId4" Type="http://schemas.openxmlformats.org/officeDocument/2006/relationships/hyperlink" Target="http://www.hrw.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List_of_newspapers" TargetMode="External"/><Relationship Id="rId3" Type="http://schemas.openxmlformats.org/officeDocument/2006/relationships/hyperlink" Target="http://www.loc.gov/rr/news/fncr.html" TargetMode="External"/><Relationship Id="rId7" Type="http://schemas.openxmlformats.org/officeDocument/2006/relationships/hyperlink" Target="http://www.w3newspaper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abyznewslinks.com/" TargetMode="External"/><Relationship Id="rId5" Type="http://schemas.openxmlformats.org/officeDocument/2006/relationships/hyperlink" Target="http://allafrica.com/" TargetMode="External"/><Relationship Id="rId4" Type="http://schemas.openxmlformats.org/officeDocument/2006/relationships/hyperlink" Target="http://www.onlinenewspapers.com/" TargetMode="External"/><Relationship Id="rId9" Type="http://schemas.openxmlformats.org/officeDocument/2006/relationships/hyperlink" Target="http://www.ipl.org/div/new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ranslate.googl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refugeecaselaw.org/Home.aspx" TargetMode="External"/><Relationship Id="rId3" Type="http://schemas.openxmlformats.org/officeDocument/2006/relationships/hyperlink" Target="http://www.ein.org.uk/" TargetMode="External"/><Relationship Id="rId7" Type="http://schemas.openxmlformats.org/officeDocument/2006/relationships/hyperlink" Target="http://www.cori.org.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legalaidboard.ie/lab/publishing.nsf/Content/RDC" TargetMode="External"/><Relationship Id="rId5" Type="http://schemas.openxmlformats.org/officeDocument/2006/relationships/hyperlink" Target="http://www.irb-cisr.gc.ca/Eng/Pages/index.aspx" TargetMode="External"/><Relationship Id="rId10" Type="http://schemas.openxmlformats.org/officeDocument/2006/relationships/hyperlink" Target="http://www.migrationinformation.org/" TargetMode="External"/><Relationship Id="rId4" Type="http://schemas.openxmlformats.org/officeDocument/2006/relationships/hyperlink" Target="http://www.ecoi.net/" TargetMode="External"/><Relationship Id="rId9" Type="http://schemas.openxmlformats.org/officeDocument/2006/relationships/hyperlink" Target="http://www.worldlii.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lga.org/" TargetMode="External"/><Relationship Id="rId7" Type="http://schemas.openxmlformats.org/officeDocument/2006/relationships/hyperlink" Target="http://76crimes.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transgenderlawcenter.org/" TargetMode="External"/><Relationship Id="rId5" Type="http://schemas.openxmlformats.org/officeDocument/2006/relationships/hyperlink" Target="http://www.nclrights.org/site/PageServer" TargetMode="External"/><Relationship Id="rId4" Type="http://schemas.openxmlformats.org/officeDocument/2006/relationships/hyperlink" Target="http://www.iglhrc.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freedomhouse.org/" TargetMode="External"/><Relationship Id="rId3" Type="http://schemas.openxmlformats.org/officeDocument/2006/relationships/hyperlink" Target="http://www.humantrafficking.org/" TargetMode="External"/><Relationship Id="rId7" Type="http://schemas.openxmlformats.org/officeDocument/2006/relationships/hyperlink" Target="http://www.transparency.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jdhr.org/" TargetMode="External"/><Relationship Id="rId5" Type="http://schemas.openxmlformats.org/officeDocument/2006/relationships/hyperlink" Target="http://www.ifj.org/" TargetMode="External"/><Relationship Id="rId4" Type="http://schemas.openxmlformats.org/officeDocument/2006/relationships/hyperlink" Target="http://www.madr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aw.georgetown.edu/library/research/guides/CALSAsylumLawResearchGuide.c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lib.uchicago.edu/e/law/db/ref/immigrantadvocacy.html" TargetMode="External"/><Relationship Id="rId4" Type="http://schemas.openxmlformats.org/officeDocument/2006/relationships/hyperlink" Target="http://www.llrx.com/features/rsd2.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a[/#].uscourts.gov/" TargetMode="External"/><Relationship Id="rId7" Type="http://schemas.openxmlformats.org/officeDocument/2006/relationships/hyperlink" Target="http://www.uscis.gov/portal/site/uscis/menuitem.5af9bb95919f35e66f614176543f6d1a/?vgnextoid=2a1d1a877b4bc110VgnVCM1000004718190aRCRD&amp;vgnextchannel=3a82ef4c766fd010VgnVCM1000000ecd190aRCR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uscis.gov/portal/site/uscis/menuitem.eb1d4c2a3e5b9ac89243c6a7543f6d1a/?vgnextoid=ab4ff1aebb9f3110VgnVCM1000004718190aRCRD&amp;vgnextchannel=ab4ff1aebb9f3110VgnVCM1000004718190aRCRD" TargetMode="External"/><Relationship Id="rId5" Type="http://schemas.openxmlformats.org/officeDocument/2006/relationships/hyperlink" Target="http://www.probono.net/asylum/" TargetMode="External"/><Relationship Id="rId4" Type="http://schemas.openxmlformats.org/officeDocument/2006/relationships/hyperlink" Target="http://www.justice.gov/eoir/biainfo.htm"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theadvocatesforhumanrights.org/asylum_manual_2.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justice.gov/eoir/vll/OCIJPracManual/ocij_page1.ht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brenes@advrights.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mailto:vraggerbeck@stthomas.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he Advocates COLOR Logo copy"/>
          <p:cNvPicPr>
            <a:picLocks noGrp="1" noChangeAspect="1" noChangeArrowheads="1"/>
          </p:cNvPicPr>
          <p:nvPr>
            <p:ph sz="half" idx="1"/>
          </p:nvPr>
        </p:nvPicPr>
        <p:blipFill>
          <a:blip r:embed="rId3" cstate="print"/>
          <a:stretch>
            <a:fillRect/>
          </a:stretch>
        </p:blipFill>
        <p:spPr bwMode="auto">
          <a:xfrm>
            <a:off x="457200" y="3325542"/>
            <a:ext cx="4038600" cy="1532208"/>
          </a:xfrm>
          <a:prstGeom prst="rect">
            <a:avLst/>
          </a:prstGeom>
          <a:noFill/>
        </p:spPr>
      </p:pic>
      <p:sp>
        <p:nvSpPr>
          <p:cNvPr id="4" name="Title 3"/>
          <p:cNvSpPr>
            <a:spLocks noGrp="1"/>
          </p:cNvSpPr>
          <p:nvPr>
            <p:ph type="title"/>
          </p:nvPr>
        </p:nvSpPr>
        <p:spPr>
          <a:xfrm>
            <a:off x="457200" y="228600"/>
            <a:ext cx="8001000" cy="1600200"/>
          </a:xfrm>
        </p:spPr>
        <p:txBody>
          <a:bodyPr>
            <a:normAutofit fontScale="90000"/>
          </a:bodyPr>
          <a:lstStyle/>
          <a:p>
            <a:r>
              <a:rPr lang="en-US" sz="6000" dirty="0" smtClean="0">
                <a:solidFill>
                  <a:srgbClr val="FFC000"/>
                </a:solidFill>
              </a:rPr>
              <a:t/>
            </a:r>
            <a:br>
              <a:rPr lang="en-US" sz="6000" dirty="0" smtClean="0">
                <a:solidFill>
                  <a:srgbClr val="FFC000"/>
                </a:solidFill>
              </a:rPr>
            </a:br>
            <a:r>
              <a:rPr lang="en-US" sz="6700" dirty="0" smtClean="0">
                <a:solidFill>
                  <a:srgbClr val="FFC000"/>
                </a:solidFill>
                <a:effectLst>
                  <a:outerShdw blurRad="38100" dist="38100" dir="2700000" algn="tl">
                    <a:srgbClr val="000000">
                      <a:alpha val="43137"/>
                    </a:srgbClr>
                  </a:outerShdw>
                </a:effectLst>
              </a:rPr>
              <a:t>Digging </a:t>
            </a:r>
            <a:r>
              <a:rPr lang="en-US" sz="6700" dirty="0">
                <a:solidFill>
                  <a:srgbClr val="FFC000"/>
                </a:solidFill>
                <a:effectLst>
                  <a:outerShdw blurRad="38100" dist="38100" dir="2700000" algn="tl">
                    <a:srgbClr val="000000">
                      <a:alpha val="43137"/>
                    </a:srgbClr>
                  </a:outerShdw>
                </a:effectLst>
              </a:rPr>
              <a:t>on a Dime</a:t>
            </a:r>
            <a:br>
              <a:rPr lang="en-US" sz="6700" dirty="0">
                <a:solidFill>
                  <a:srgbClr val="FFC000"/>
                </a:solidFill>
                <a:effectLst>
                  <a:outerShdw blurRad="38100" dist="38100" dir="2700000" algn="tl">
                    <a:srgbClr val="000000">
                      <a:alpha val="43137"/>
                    </a:srgbClr>
                  </a:outerShdw>
                </a:effectLst>
              </a:rPr>
            </a:br>
            <a:r>
              <a:rPr lang="en-US" sz="4800" dirty="0">
                <a:solidFill>
                  <a:srgbClr val="FFC000"/>
                </a:solidFill>
              </a:rPr>
              <a:t>Asylum Research for Pro Bono Attorneys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2971800"/>
            <a:ext cx="18859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5029200"/>
            <a:ext cx="4191000" cy="369332"/>
          </a:xfrm>
          <a:prstGeom prst="rect">
            <a:avLst/>
          </a:prstGeom>
          <a:noFill/>
        </p:spPr>
        <p:txBody>
          <a:bodyPr wrap="square" rtlCol="0">
            <a:spAutoFit/>
          </a:bodyPr>
          <a:lstStyle/>
          <a:p>
            <a:r>
              <a:rPr lang="en-US" dirty="0" smtClean="0"/>
              <a:t>Sarah Brenes, Staff Attorney</a:t>
            </a:r>
            <a:endParaRPr lang="en-US" dirty="0"/>
          </a:p>
        </p:txBody>
      </p:sp>
      <p:sp>
        <p:nvSpPr>
          <p:cNvPr id="9" name="TextBox 8"/>
          <p:cNvSpPr txBox="1"/>
          <p:nvPr/>
        </p:nvSpPr>
        <p:spPr>
          <a:xfrm>
            <a:off x="5669280" y="4937760"/>
            <a:ext cx="3124200" cy="646331"/>
          </a:xfrm>
          <a:prstGeom prst="rect">
            <a:avLst/>
          </a:prstGeom>
          <a:noFill/>
        </p:spPr>
        <p:txBody>
          <a:bodyPr wrap="square" rtlCol="0">
            <a:spAutoFit/>
          </a:bodyPr>
          <a:lstStyle/>
          <a:p>
            <a:r>
              <a:rPr lang="en-US" dirty="0" smtClean="0"/>
              <a:t>Valerie Aggerbeck,</a:t>
            </a:r>
          </a:p>
          <a:p>
            <a:r>
              <a:rPr lang="en-US" dirty="0" smtClean="0"/>
              <a:t>Research Librarian</a:t>
            </a:r>
            <a:endParaRPr lang="en-US" dirty="0"/>
          </a:p>
        </p:txBody>
      </p:sp>
    </p:spTree>
    <p:extLst>
      <p:ext uri="{BB962C8B-B14F-4D97-AF65-F5344CB8AC3E}">
        <p14:creationId xmlns:p14="http://schemas.microsoft.com/office/powerpoint/2010/main" val="140329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199"/>
          </a:xfrm>
        </p:spPr>
        <p:txBody>
          <a:bodyPr>
            <a:normAutofit/>
          </a:bodyPr>
          <a:lstStyle/>
          <a:p>
            <a:r>
              <a:rPr lang="en-US" dirty="0" smtClean="0"/>
              <a:t>U.S. State Department: </a:t>
            </a:r>
            <a:r>
              <a:rPr lang="en-US" sz="2000" dirty="0" smtClean="0">
                <a:hlinkClick r:id="rId3"/>
              </a:rPr>
              <a:t>http</a:t>
            </a:r>
            <a:r>
              <a:rPr lang="en-US" sz="2000" dirty="0">
                <a:hlinkClick r:id="rId3"/>
              </a:rPr>
              <a:t>://www.state.gov/j/drl/rls/hrrpt</a:t>
            </a:r>
            <a:r>
              <a:rPr lang="en-US" sz="2000" dirty="0" smtClean="0">
                <a:hlinkClick r:id="rId3"/>
              </a:rPr>
              <a:t>/</a:t>
            </a:r>
            <a:r>
              <a:rPr lang="en-US" sz="2000" dirty="0" smtClean="0"/>
              <a:t> </a:t>
            </a:r>
            <a:endParaRPr lang="en-US" sz="2300" dirty="0" smtClean="0"/>
          </a:p>
          <a:p>
            <a:pPr marL="118872" indent="0">
              <a:buNone/>
            </a:pPr>
            <a:endParaRPr lang="en-US" sz="2300" dirty="0" smtClean="0"/>
          </a:p>
          <a:p>
            <a:r>
              <a:rPr lang="en-US" dirty="0" smtClean="0"/>
              <a:t>Inter-government agencies: </a:t>
            </a:r>
          </a:p>
          <a:p>
            <a:pPr lvl="1"/>
            <a:r>
              <a:rPr lang="en-US" dirty="0" smtClean="0"/>
              <a:t>United Nations (UNHCR): </a:t>
            </a:r>
          </a:p>
          <a:p>
            <a:pPr marL="393192" lvl="1" indent="0">
              <a:buNone/>
            </a:pPr>
            <a:r>
              <a:rPr lang="en-US" sz="2000" dirty="0" smtClean="0">
                <a:hlinkClick r:id="rId4"/>
              </a:rPr>
              <a:t>http</a:t>
            </a:r>
            <a:r>
              <a:rPr lang="en-US" sz="2000" dirty="0">
                <a:hlinkClick r:id="rId4"/>
              </a:rPr>
              <a:t>://</a:t>
            </a:r>
            <a:r>
              <a:rPr lang="en-US" sz="2000" dirty="0" smtClean="0">
                <a:hlinkClick r:id="rId4"/>
              </a:rPr>
              <a:t>www.unhcr.org/cgi-bin/texis/vtx/home</a:t>
            </a:r>
            <a:r>
              <a:rPr lang="en-US" sz="2000" dirty="0" smtClean="0"/>
              <a:t> </a:t>
            </a:r>
            <a:r>
              <a:rPr lang="en-US" sz="2000" dirty="0" smtClean="0">
                <a:hlinkClick r:id="rId5"/>
              </a:rPr>
              <a:t>http</a:t>
            </a:r>
            <a:r>
              <a:rPr lang="en-US" sz="2000" dirty="0">
                <a:hlinkClick r:id="rId5"/>
              </a:rPr>
              <a:t>://www.refworld.org</a:t>
            </a:r>
            <a:r>
              <a:rPr lang="en-US" sz="2000" dirty="0" smtClean="0">
                <a:hlinkClick r:id="rId5"/>
              </a:rPr>
              <a:t>/</a:t>
            </a:r>
            <a:r>
              <a:rPr lang="en-US" sz="2000" dirty="0" smtClean="0"/>
              <a:t> </a:t>
            </a:r>
            <a:endParaRPr lang="en-US" sz="2000" dirty="0"/>
          </a:p>
          <a:p>
            <a:pPr lvl="1"/>
            <a:r>
              <a:rPr lang="en-US" dirty="0" smtClean="0"/>
              <a:t>World </a:t>
            </a:r>
            <a:r>
              <a:rPr lang="en-US" dirty="0"/>
              <a:t>Health: </a:t>
            </a:r>
            <a:r>
              <a:rPr lang="en-US" sz="2000" dirty="0">
                <a:hlinkClick r:id="rId6"/>
              </a:rPr>
              <a:t>http://www.who.int/countries/en</a:t>
            </a:r>
            <a:r>
              <a:rPr lang="en-US" sz="2000" dirty="0" smtClean="0">
                <a:hlinkClick r:id="rId6"/>
              </a:rPr>
              <a:t>/</a:t>
            </a:r>
            <a:r>
              <a:rPr lang="en-US" sz="2000" dirty="0" smtClean="0"/>
              <a:t> </a:t>
            </a:r>
          </a:p>
          <a:p>
            <a:pPr lvl="1"/>
            <a:r>
              <a:rPr lang="en-US" dirty="0" smtClean="0"/>
              <a:t>Committee Against Torture</a:t>
            </a:r>
            <a:r>
              <a:rPr lang="en-US" dirty="0"/>
              <a:t>: </a:t>
            </a:r>
            <a:r>
              <a:rPr lang="en-US" sz="2000" dirty="0">
                <a:hlinkClick r:id="rId7"/>
              </a:rPr>
              <a:t>http://</a:t>
            </a:r>
            <a:r>
              <a:rPr lang="en-US" sz="2000" dirty="0" smtClean="0">
                <a:hlinkClick r:id="rId7"/>
              </a:rPr>
              <a:t>www.ohchr.org/EN/HRBodies/CAT/Pages/CATIndex.aspx</a:t>
            </a:r>
            <a:r>
              <a:rPr lang="en-US" sz="2000" dirty="0" smtClean="0"/>
              <a:t> </a:t>
            </a:r>
          </a:p>
          <a:p>
            <a:pPr marL="457200" lvl="1" indent="0">
              <a:buNone/>
            </a:pPr>
            <a:endParaRPr lang="en-US" dirty="0" smtClean="0"/>
          </a:p>
          <a:p>
            <a:pPr lvl="1"/>
            <a:endParaRPr lang="en-US" dirty="0" smtClean="0"/>
          </a:p>
          <a:p>
            <a:endParaRPr lang="en-US" dirty="0"/>
          </a:p>
          <a:p>
            <a:endParaRPr lang="fr-FR" dirty="0"/>
          </a:p>
        </p:txBody>
      </p:sp>
      <p:sp>
        <p:nvSpPr>
          <p:cNvPr id="2" name="Title 1"/>
          <p:cNvSpPr>
            <a:spLocks noGrp="1"/>
          </p:cNvSpPr>
          <p:nvPr>
            <p:ph type="title"/>
          </p:nvPr>
        </p:nvSpPr>
        <p:spPr>
          <a:xfrm>
            <a:off x="457200" y="304800"/>
            <a:ext cx="8229600" cy="1143000"/>
          </a:xfrm>
        </p:spPr>
        <p:txBody>
          <a:bodyPr/>
          <a:lstStyle/>
          <a:p>
            <a:r>
              <a:rPr lang="en-US" dirty="0" smtClean="0"/>
              <a:t>Reliable free online resources</a:t>
            </a:r>
            <a:endParaRPr lang="fr-FR"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647952"/>
            <a:ext cx="1715770" cy="157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79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696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2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7772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76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76200"/>
            <a:ext cx="7696201"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73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2600"/>
            <a:ext cx="75438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7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6629400" cy="4495799"/>
          </a:xfrm>
        </p:spPr>
        <p:txBody>
          <a:bodyPr>
            <a:normAutofit fontScale="85000" lnSpcReduction="20000"/>
          </a:bodyPr>
          <a:lstStyle/>
          <a:p>
            <a:pPr lvl="1"/>
            <a:r>
              <a:rPr lang="en-US" dirty="0" smtClean="0"/>
              <a:t>Amnesty International</a:t>
            </a:r>
          </a:p>
          <a:p>
            <a:pPr marL="393192" lvl="1" indent="0">
              <a:buNone/>
            </a:pPr>
            <a:r>
              <a:rPr lang="en-US" sz="2000" dirty="0" smtClean="0">
                <a:hlinkClick r:id="rId3"/>
              </a:rPr>
              <a:t>http</a:t>
            </a:r>
            <a:r>
              <a:rPr lang="en-US" sz="2000" dirty="0">
                <a:hlinkClick r:id="rId3"/>
              </a:rPr>
              <a:t>://</a:t>
            </a:r>
            <a:r>
              <a:rPr lang="en-US" sz="2000" dirty="0" smtClean="0">
                <a:hlinkClick r:id="rId3"/>
              </a:rPr>
              <a:t>www.amnesty.org/en</a:t>
            </a:r>
            <a:r>
              <a:rPr lang="en-US" sz="2000" dirty="0" smtClean="0"/>
              <a:t> </a:t>
            </a:r>
          </a:p>
          <a:p>
            <a:pPr marL="393192" lvl="1" indent="0">
              <a:buNone/>
            </a:pPr>
            <a:endParaRPr lang="en-US" sz="2000" dirty="0" smtClean="0"/>
          </a:p>
          <a:p>
            <a:pPr lvl="1"/>
            <a:r>
              <a:rPr lang="en-US" dirty="0" smtClean="0"/>
              <a:t>Human </a:t>
            </a:r>
            <a:r>
              <a:rPr lang="en-US" dirty="0"/>
              <a:t>Rights </a:t>
            </a:r>
            <a:r>
              <a:rPr lang="en-US" dirty="0" smtClean="0"/>
              <a:t>Watch</a:t>
            </a:r>
            <a:endParaRPr lang="en-US" dirty="0"/>
          </a:p>
          <a:p>
            <a:pPr marL="393192" lvl="1" indent="0">
              <a:buNone/>
            </a:pPr>
            <a:r>
              <a:rPr lang="en-US" sz="2000" dirty="0" smtClean="0">
                <a:hlinkClick r:id="rId4"/>
              </a:rPr>
              <a:t>http</a:t>
            </a:r>
            <a:r>
              <a:rPr lang="en-US" sz="2000" dirty="0">
                <a:hlinkClick r:id="rId4"/>
              </a:rPr>
              <a:t>://www.hrw.org</a:t>
            </a:r>
            <a:r>
              <a:rPr lang="en-US" sz="2000" dirty="0" smtClean="0">
                <a:hlinkClick r:id="rId4"/>
              </a:rPr>
              <a:t>/</a:t>
            </a:r>
            <a:endParaRPr lang="en-US" sz="2000" dirty="0" smtClean="0"/>
          </a:p>
          <a:p>
            <a:pPr marL="393192" lvl="1" indent="0">
              <a:buNone/>
            </a:pPr>
            <a:endParaRPr lang="en-US" sz="2000" dirty="0" smtClean="0"/>
          </a:p>
          <a:p>
            <a:pPr lvl="1"/>
            <a:r>
              <a:rPr lang="en-US" dirty="0" smtClean="0"/>
              <a:t>International Committee of the Red Cross</a:t>
            </a:r>
          </a:p>
          <a:p>
            <a:pPr marL="393192" lvl="1" indent="0">
              <a:buNone/>
            </a:pPr>
            <a:r>
              <a:rPr lang="en-US" sz="2000" dirty="0" smtClean="0">
                <a:hlinkClick r:id="rId5"/>
              </a:rPr>
              <a:t>http</a:t>
            </a:r>
            <a:r>
              <a:rPr lang="en-US" sz="2000" dirty="0">
                <a:hlinkClick r:id="rId5"/>
              </a:rPr>
              <a:t>://</a:t>
            </a:r>
            <a:r>
              <a:rPr lang="en-US" sz="2000" dirty="0" smtClean="0">
                <a:hlinkClick r:id="rId5"/>
              </a:rPr>
              <a:t>www.icrc.org/eng/where-we-work/index.jsp</a:t>
            </a:r>
            <a:r>
              <a:rPr lang="en-US" sz="2000" dirty="0" smtClean="0"/>
              <a:t> </a:t>
            </a:r>
          </a:p>
          <a:p>
            <a:pPr marL="393192" lvl="1" indent="0">
              <a:buNone/>
            </a:pPr>
            <a:endParaRPr lang="en-US" sz="2000" dirty="0" smtClean="0"/>
          </a:p>
          <a:p>
            <a:pPr lvl="1"/>
            <a:r>
              <a:rPr lang="en-US" dirty="0" smtClean="0"/>
              <a:t>Stanford </a:t>
            </a:r>
            <a:r>
              <a:rPr lang="en-US" dirty="0"/>
              <a:t>NGO/IGO </a:t>
            </a:r>
            <a:r>
              <a:rPr lang="en-US" dirty="0" smtClean="0"/>
              <a:t>Research</a:t>
            </a:r>
            <a:endParaRPr lang="en-US" dirty="0"/>
          </a:p>
          <a:p>
            <a:pPr marL="393192" lvl="1" indent="0">
              <a:buNone/>
            </a:pPr>
            <a:r>
              <a:rPr lang="en-US" sz="2000" dirty="0" smtClean="0">
                <a:hlinkClick r:id="rId6"/>
              </a:rPr>
              <a:t>http</a:t>
            </a:r>
            <a:r>
              <a:rPr lang="en-US" sz="2000" dirty="0">
                <a:hlinkClick r:id="rId6"/>
              </a:rPr>
              <a:t>://</a:t>
            </a:r>
            <a:r>
              <a:rPr lang="en-US" sz="2000" dirty="0" smtClean="0">
                <a:hlinkClick r:id="rId6"/>
              </a:rPr>
              <a:t>www-sul.stanford.edu/depts/jonsson/collections/intl/igosearch.html</a:t>
            </a:r>
            <a:r>
              <a:rPr lang="en-US" sz="2000" dirty="0" smtClean="0"/>
              <a:t> </a:t>
            </a:r>
          </a:p>
          <a:p>
            <a:pPr marL="393192" lvl="1" indent="0">
              <a:buNone/>
            </a:pPr>
            <a:endParaRPr lang="en-US" sz="2000" dirty="0" smtClean="0"/>
          </a:p>
          <a:p>
            <a:pPr lvl="1"/>
            <a:r>
              <a:rPr lang="en-US" dirty="0"/>
              <a:t>Super </a:t>
            </a:r>
            <a:r>
              <a:rPr lang="en-US" dirty="0" smtClean="0"/>
              <a:t>Search</a:t>
            </a:r>
          </a:p>
          <a:p>
            <a:pPr marL="393192" lvl="1" indent="0">
              <a:buNone/>
            </a:pPr>
            <a:r>
              <a:rPr lang="en-US" sz="2000" dirty="0" smtClean="0">
                <a:hlinkClick r:id="rId7"/>
              </a:rPr>
              <a:t>http</a:t>
            </a:r>
            <a:r>
              <a:rPr lang="en-US" sz="2000" dirty="0">
                <a:hlinkClick r:id="rId7"/>
              </a:rPr>
              <a:t>://</a:t>
            </a:r>
            <a:r>
              <a:rPr lang="en-US" sz="2000" dirty="0" smtClean="0">
                <a:hlinkClick r:id="rId7"/>
              </a:rPr>
              <a:t>www.asylumlaw.org/site_map/site_map3.htm</a:t>
            </a:r>
            <a:r>
              <a:rPr lang="en-US" sz="2000" dirty="0" smtClean="0"/>
              <a:t> </a:t>
            </a:r>
          </a:p>
          <a:p>
            <a:pPr lvl="1"/>
            <a:endParaRPr lang="en-US" dirty="0" smtClean="0"/>
          </a:p>
          <a:p>
            <a:endParaRPr lang="en-US" dirty="0"/>
          </a:p>
          <a:p>
            <a:endParaRPr lang="fr-FR" dirty="0"/>
          </a:p>
        </p:txBody>
      </p:sp>
      <p:sp>
        <p:nvSpPr>
          <p:cNvPr id="2" name="Title 1"/>
          <p:cNvSpPr>
            <a:spLocks noGrp="1"/>
          </p:cNvSpPr>
          <p:nvPr>
            <p:ph type="title"/>
          </p:nvPr>
        </p:nvSpPr>
        <p:spPr>
          <a:xfrm>
            <a:off x="457200" y="152400"/>
            <a:ext cx="7238999" cy="1066800"/>
          </a:xfrm>
        </p:spPr>
        <p:txBody>
          <a:bodyPr>
            <a:normAutofit fontScale="90000"/>
          </a:bodyPr>
          <a:lstStyle/>
          <a:p>
            <a:r>
              <a:rPr lang="en-US" dirty="0" smtClean="0"/>
              <a:t>Human Rights Organizations</a:t>
            </a:r>
            <a:endParaRPr lang="fr-FR" dirty="0"/>
          </a:p>
        </p:txBody>
      </p:sp>
      <p:sp>
        <p:nvSpPr>
          <p:cNvPr id="4" name="AutoShape 2" descr="data:image/jpeg;base64,/9j/4AAQSkZJRgABAQAAAQABAAD/2wCEAAkGBxQPDxUQDw8WFA4SEhUWDxAVFBAVEBAVFhQXFhYUExoZHCggGBwlGxUULTIhJSkrLi4wFx8zODMtNygtLisBCgoKDg0OGxAQGywkICQsMiwsLC0sLCwsLiwsLCwsLCwsLCwsLCwsLCwsLCwsLCwsNCwsLCwsLCwsLCwsLCwsLP/AABEIAOEA4QMBEQACEQEDEQH/xAAcAAEAAgIDAQAAAAAAAAAAAAAABwgFBgEDBAL/xABHEAABAwIDBAQKBggEBwAAAAABAAIDBBEFEiEGBzFBE1FhsSIyNDVxdIGRobIUFUJScnMjJEOCkpOz0RYzVMEIU1ViY2Si/8QAGwEBAAEFAQAAAAAAAAAAAAAAAAQBAgMFBwb/xAA0EQEAAgECBAQFAgUEAwAAAAAAAQIDBBEFEiExMkFRcQYTNGGxIjMUgZGh0SRCUnIVI8H/2gAMAwEAAhEDEQA/AJXXGWxEBAQEBAQEBAQEBAQEBAQEBAQEBAQEBAQEBAQEBAQEBAQEBAQEBAQEBAQEgFUFQEBAQEBAQEBAQEBAQEBAQEBAQEBAQEBAQEBAVYhRjNpMVFFSS1RAIhZmyk5c2oGUHkTfRT9Bo/4rPGLtupa20bvnZvaCDEYBPTPzMOjmnR8bubXjke9Nfw/LpL8t49p9VK3i0MqtevEBAQEBAQEBAQEBAQEBAQEBAQEBAQEBAQFWBisf2ip6CPpKqZrB9lt7yP7GN4lbHR8Nz6qdqV6eqy14qgXeBvBlxU9DG0xUQddsXGSVw4GS2nHg0fFe94ZwnFoo5u9vX/CLe82ePAsVqcAxCz2lpblFTAT4MjHNDh7QHXB5H2qRqtPh1+Dbv6T6Straayslh1ayohZPE7NFI0OY7rBXMdVp7YMk47eSbWd43elRlwgICAgICAgICAgICAgICAgICAgICAg6KyrZDG6SWRrI2i7nuIa1o7SVJwae+e0UpG8rZmI7oi2x3xWvFhjOsGqkHHtiZ/u73L2PD/hqldrajrPp/lHtm9ETV1bLUyGSeR8srj4zyXON+Qv3Bepx0pjrtSNohg33S9uu3amNzK7EGWeLOp6Zw1aeUkoPMcm8uJXleNccitZw4J95/wAM+PF5y1zftb61FvG+jR5/Tmfa/sstj8PTadHEz6yty+Juu4bFDLQSU7jf6PL4HY2QF1v4g5aP4p08Vy1yR5wyYJ6JNXkkgVAQEBAQEBAQEBAQEBAQEBAQEBAQEGM2hxuKgp31NQ60bBoPtPdyYwcyVP0GhyavLFKLbW5Y3Vx2020nxWW8hyU7SeipwTkaORd953afZZdI0HDcWkpFaR185Qr3mzXqWnfM9scbC+R5AYxou5xPIBTrXrSJm3Zanvdzu0ZQhtTWASVtrtZoY6f0fef28uXWvD8Y49bLvhw9K+vqk48XnKQ55mxtL3uysaC57jwaALklebxYrZckUjrMs0ztCqm12NnEK6aqNwJH+ADxaxoDWD+EBdV0enjT4a448oQbTvO6Uv8Ah7gIiq5PsufE0elrXk/MF5f4qvG1K+7Pg80urxW6QKiogICAgICAgICAgICAgICAgICAgKsRvIrvvj2lNXXup2u/V6UljW8nSjSRx7b6furpfA9FGn00Wnvbr/JCy23loAFz3Ldbsawm6rYVtBCKqoZeulaCARrTsIvkH/ceZ9i8Jx7i85bzgxz+mP7pWPH5ykJeXnfdmRRvw2r6KIYdC79JKA6pIOrY7gtZ+8ePYO1ez+G+Hd9RePb/ACj5r+SEWtN7AXJ4AcSvYeSOs9u22fOH4bHE8WmfeSYdTn65fYMo9i5px7WxqdTPL2jpCZirtDaFpGUQEBAQEBAQEBAQEBAQEBAQEBAQEHBKy4P3I91J7Kh4s8uqJXHxjLIT6S8krr2KNsdYj0hA82z7pcGbWYrG14vHCDM4cjkLcoPZmc1a7jOpnBpLWr3np/Vdjjeyyy5jad5ndNYrajHGYfSSVUuojHgt5vedGsHpNvip3DdFbVZ4xx281t7bQqxilfJVTvqJnZpZXFzz2nkOoDh7F1HFjripFK9oQp6pW3SbvTmZiFaywHhUsDuJPKV45dg9q8xx3jNccTgwz1nvLNix79ZTMF4W0zPWUkVqogICAgICAgICAgICAgICAgICAgICupPLaJUlVbbrCnUmJVELhp0rnR9rHkubb2H4LrWgzRm09Lx6f3QLRtZte4WYNxORp4vpXhvpEkZt7gfctV8SVm2j39JZMPiT6udSloK357RGaqbQsd+ipxmlHJ0rhfX8LSP4iuhfDui+Vp/mTHW34RMtt52ZbdhuzADa7EGXdo6npnDRvVJKOZ4Wby5qJxrjnJvhwT7z/wDIXY8XnKYF4m1pmd5ShWAgICAgICAgICAgICAgICAgICAgICAqwNA3qbC/WUQnpwPpsLSAOHTsFz0d+ANzoT2jmvUcC4t/Dz8rL4Z7fZgy49+sIRwHEJcKr2TFjmywSWlicCHFvB7CD1tJ+C9pqMVNVgmneLR0lGidpWhwrEo6qBlRA8PikaHNI7j1EcwuZZ9HfT5/l39U2J3jdC27rAxieMVNZUDNFBM95aeDpHPd0YPYLX9gXteK6z+D0daU7zG3+Uelea3VOq57MzKUKxUQEBAQEBAQEBAQEBAQEBAQEBAQEBAQCqx3GNrcfpYH9HNVwxyDix8sbXD0gm6n4uG6nJXmpSZhZz1a1tNHg+JNtU1VKZALNmbPC2Vv7wOo7DcLc6GOKaXpSs7ek9mO3JbzRvXVL9n3Z8KxaGpppXEOgzMkc028Z7Wm37wtyXpseOuurE6jFtaGCZ5e0s5uW2jpoYqllVURxTyT9JeRzWNeC23gk6aHNp2rW/EXD82bk+VXeIhkxWiO6S/8V0P/AFCm/nw/3Xlv/D6v/hP9Gb5lfV20m0NLM8Rw1kEkh4MZNG559ABuVjycL1OOvNakxCvPVk1r5jZeICAgICAgICAgICAgICAgICAgICAgLJije8e6k9lR9oJS+snc4kuM8pJOpPhldd08RGGsR6R+ECe7op6CSQXjie9vAlrHuF+rQK+2SlfFMR/NR2fVE/8Appf5Un9lb87H/wAo/rCu0ufqmo/00v8AKk/snzsf/KP6wbS6p6CWMXkhewdbmOaPiFdXJS3aYk22cUExZNG5hyua9pa4cQQRYhUyxvSYn0I7rgBchzxtkn3T69hYlRAQEBAQEBAQEBAQEBAQEBAQEBAV0RA8FVjMEM0cE07Y5pQTE1xy58pANidL68FsNLoc2WvzaV3iJ6rLWiOiqeNH9am/Ok+crqGGNsdfaEGe6y+7mJrMIpMrQLwMcbC1ydST2rnHHM1p1l43npKZjj9LZLrUfMv6yyCfNv6yMFtzTtkwyqa9ocPo8hFxexDbgjtBA9y2vB8141dOvmx5I/SqxTeO38Te9dMydayhx3Wt2n2giw+kfVSm7WgBjQRmkceDWrmeHhuXU6maRG3XumTeK13eg4xDmiZ0zc9R/ksBBc8Zc1wBysOPBR7cPzV555ele8ruaHvWvXioCAgICAgICAgICAgICAg4JVaxvO0DGYrj8NNSPrHyB1Oxt8zS059bBrNbEk6WWx0/DM+bLGKI2mfVZN4iCo2ipooWzy1MbIntDmOc9oLgRcWHE8eSrHCtTbJOOtZnYnJWGnV29eJ7+iw2kmrJuAytc2PuLrewLc4fhyaRz6i8VhinN6Q0PeDhWK1hiq62ma0OcIYYIvCcwvJIDgCbXPMnkF6HhubRYt8OC2+3Wd2K0WnrKPKiIscWOFnNJa4cwQbEH2hbmJ3jeGNaPd95po/Vo+5cv439bk903H4WwrVSyBVBh9sPN1V6tL8hWz4T9XT3WX8KqUTLuA6yB7yupzPLG6C3Tb/Y+bDpYads76mOVrnQsAeXNLbAjICRfUaha3Qa7HqK2vEcu07SvtWY6MfsPiFTQ14kp6R088bHh0GSQvDftaDVpHo5rLrcWLPgmlrbRPmpWZiU57KbwaXEHdFcwVY0NPL4Lieph4O9HHsXhtfwLNg/XT9VfWEmmWJbctFNZidpZRWyqKgICAgICAgICAgICAgx+OYzDQwmepfkjBAGhLnOPBrQNSSpuh0eTU5IrjW2tERurTtA6Ssr3inppY2VMxfT0xDhcu0uG8Lk3N+1dPwRXFhjmtE8sdZQp3mW9bvN2DZTI7FYJWyRPaGQE5YntIuHZm+NqDoD3rR8W438msfw8xO/n6MmPHv3TBhmGQ0rOjp4WRM+6xoaPbbivF6jW5s875LTKTFYjs9gGqw4rfrjqrKouO+Vz/ny/O5dbwftV9o/CBPdZnd95po/Vo+5c1439bf3TMfhbCFqJZBBiNrfN9V6vL8hWz4T9XT3WX8KqVN47fxN7wuo38MoS4BhaXB+UZwCGvsMwB4gHkNAuT5c+St7Vi3TdOiI7vBHgcLax1c1lql8Qie4cHNDr3I+9oBfqAWe3Es1sEYJnopyRvuxm2GxdNiTCZWiOoAvHVN0kYRwLj9pvYfgpXDeL59PeKd6+cLb467Ilot6dXRQSUbnNqJY3lkFWTezWktJ/wDJoBYnr1uvW5uB6bPeMsxtv3hHjJNeidsNrGzwxzMcHMkY1wcCCDcA/wC68DrcFsOWazG20pdZ3jd6lDXCAgICAgICAgICAgKsD5LQeOqyUvavhnZTZ5anDIpZYp5Iw6aDP0Dze8ecZXW9IUimuzUpbHFuk91JrG+71qLM7quVYq5HFX4vHHupKomO+Vz/AJ8vzldewftV9o/CBPdZnd95po/Vo+5c0439bk90zH4WwrVSvFRVidrfN9V6vL8hWy4T9XT3Y8nhVRpvHb+Id4XUr+GUJcMLkOo/ct7thDlYVXy/hwv2aa9izY9otHVSeyt+32yVRTzipliiiFZUOENPG/N0dyCAbC3Pkum8P12LLj2pMzyx1mUK9Z3Tvsps1BhsAip2FpIaZXFznF7gNSbmw1vwsvA8U1+TVZZ5p6R2SsdYrDNrVMggICAgICAgICAgICAgJuCruCoORxV+Lxx7qT2VEx3yuf8APl+crr2D9qvtH4QJ7rM7vvNNH6tH3LmvGo/1t/dMx+FsF1rOWZ8l5dWzGwxW1nm+q9Xl+QrYcK+rp7rcnhVRpvHb+Id4XUr+GfZCWpxvamloZY4qubonStJjc4O6M5TY3cBYcea5tThWfUzfJjjeIn+aXOSIY7BN4FHVSTtFQxjYXgMe94aJm21e3NbTNcewday6ngOfFSs1jeZ7/ZSMsS8WO70qGnGWGQ1U50ZHCCQ5x0Az2tx6r+hZdL8OajJO+X9MfctmiOzGbO4BV4pXMxTFmdFFDrRUfNuoc1zuqxtx1JA4AWU7Wa3T6HTzptNO8z3lZWs2neUmLxtp3SBUVEBAQEBAQEBAQEBAQEBViB01cxZG97W5nNa5wZe2YgXtfks+DDGTJFN9t5WzO0btZZvDojQfTum8AaGG46cP/wCXlvqfhbW629vh/U/P+VEfz8lnza7bthqMThiZ0kszGR2BzPe1ota99SoOLh+ecvLWsztK6bxsqdjDw6pmc03a6aQtI4EF5II9i6jhiYx1ifSPwhT3TpsnvAw+lwymjlqh0scDGviayRzw4DUaCy8druC6nPq7ZKx0mUiuSIrsjXEN5Va+GamZN+glkfkeR+sMic4/ow6/Cx9PavQ4+EaaL1yTXrEfy3YZvPZvOzG3+ISUsQiwZ87WMawTNc8NkyjLm1bbl1rS63g+j+dNr5Yrv12Za5LbdnftHtHi8tHMPqURRGJ4kkdK1zmsI8IhtwSbXTRcO4fjy1mMu9t+ilr2mOyC2DUW4309K9dPbqwN9262VxH6VTRVU/0qaobkgcCcrCLZmHTS17krVaPWaX5d7Y45Yr3X2rO7O4VuoNLWQ/Tmiqo5PBf0Rkb0Mh8UyAallxa469VAy8ex5MN/kztaO2/n7L4xTE9UsYTs7S0nk1LHEfvNaM38R1+K8dqOJ6nP0vedkiKVhlFr5ndeKkyCAgICAgICAgICAgICAkDEbSbR0+HQ9NVSZWnRjBrJIepjefcOa2Wg4bm1ltqR09VlrxVHbtpcVxu7cMp/otGdDUyaOcOdnEenRoPpXqKaHQcNiLZ7b29GHmvfpDA4huZqmPjbDNHLna8yvIMbI3NtZt9S7NfjbkVNw/EeltWZt02/usnDaOzcNjt2dOKZv1lSF1WHOa8ume9jgD4LmBpsBa2h10Wo1/Hb/NiNPb9M/Zkrijbqg7HYGxVc8bBZjJ5WsHGzWvcAPcAvZYbTbHWZ9I/CPPdPeC7NxVWzscLIYhNNRDI8saD0pbdri61/GtqvE6riV8HEpm1p5YnrH2SIpE0+70bMbtqSmpBDUQMnmeLzyvbc5uqM8WtHL3rBrviDPkzc2Kdqx2XVxRt1bbhtBHTQsghZlhjbljbcmwHadT7VpNRqb58k5Lz1lkiu0bOjaHyOo/Il+QrPwyf9Vj91t/CqZT+O38Te8Lqd/DPshwuA+BrnNc5oL2XyOIBcy4scp5XC5PlzXra1YnpMp2zsso3MqK1UVAQEBAQEBAQEBAQEBAQEBX4681ohRCGCUn+IscmmqTmoqUnLFc5cocWxsHYSCT1roGoyxwzQVjHH6p8/yi1jnt1TZFGGtDWtDWtFmtAAaB1ADgvB5ctslt7TMylRGz7WFVyFdSf1QpKpG03l1T6zN/UcuuaX9mn/AFj8IE95WV3feaaP1aPuXNuN/W5PdMx+GGwrUyyCDH7Q+R1H5EvyFbDhf1eP3WX8Mql03jt/EO9dUv4ZQlwwuQ6j923unx2crCqICKCKiAgICAgICAgICAgICD4nlaxpe9waxoJc4kANA1JKz6alr5KxWOu6luyt+zm2ZwupqzSNa6OpkAjleHWjY2Rxa/KNXeC46acvQul6vh1dXipXL/tjtHshVvyysLg+Lw1sQmppBJCSQHC41HEahc71ujvpsnJaNkutuaHuUKV7kK7H4oUlUjaby6p9Zm/qOXXdL+zT/rH4QJ7rK7vvNNH6tH3LmvG/rb+6Zj8LYVqZZBBj9ofI6j8iX5Cthwv6vH7rL+GVS6bx2/iHeuqX8MoS4a5Fnj/2W90+HKwjG7RYp9DpZKnoy9sIzPYCA4sBGYt7QLn2KfoNJGpzRimdt/yttbaN2l4jvZpI6inbG/PSysc6okDXZ4CbZAR16OuLHkt7i+Gsk4r83iien3YpzdYbhs/tHT4gxz6SQvY0gOdkkaATy8IC5Wi1vD8ukmIyebLW0W7MstevEBAQEBAQEBAQEBAQdVVTslY6OVgfG8EPY4AtcDxBB4hZcOW2K8XpO0wpMbxsi3bLdM2pqojQNjp4C1wqTrZpBGUsZzJueoaL2PD/AIiimGf4id7eSPbF16PHhlTiWzbehmpRVYaHEiWK92Zjcm/2fQ4W7Vnz49FxaOatuW/3WxzUb7s1t3RYgAIZw2U/sZLMkv1C+jvYSvO63gep0/XbePWGauWsstS4xFJUy0wdaaAMc9pI1a9uYOHZyWCeG5sdKZJjpK7nieirG0bg6tqHA3aaiYgjgQZHWIXTdNG2KsT6R+EKe6y277zTR+rR9y5pxv63J7pmPwthC1Msggx+0PkdR+RL8hWw4X9Xj91l/CqVA6zmk8A4E+9dVvG9ZhBWRx3eRR0stOxs7JWSv/TPY7OII8ps85eeYt06s3UvB4uAZs3Pa0ben3SpyxGzrxLelQxHJC59TMfFjgY51/3jYe66x4fhvUTO+TasfeVZzR5MLiLcYxuMxCFmH0Mgs/pCenkYeTha9jcaWb6VscP/AI3hs83Nz3j0Y557tYwvc5UTRSmWYQzsmcyJrmkxytb+0uNQ119NDwWxz/EOnx2rt1iY/otjFMptwijbBBHEyNrAxjQWMFmA2F7aa631XhddqZz5ZvMzKTWu0PYoS8QEBAQEBAQEBAQEBASAVyjiyureazvBs0/abdtQ193dF0E5/bQgNJPW5viu7+1b7Qcf1GGYraeaPuxWxRKF/wDBmJOfM+KCZ7YnPjdNctdI1hLTlzOBcLDgLr2ka/SbVibR167I3JZqTxY2IsRoQeIt1rYeS1aXd95po/Vo+5cv439bk903H4WwrUyvEVY/aHyOo/Il+QrYcL+rx+6zJ4VU8IpxLUQxO8SSaNjraGzngG3sK6pkty0mfsg+bdZ92E8tfWU1GR0VKWljpTbP0jQ5jAQONr69g61q54vhx4aZMn+5k+XMztCadjsDjpKSFopWQz9EzprBpfny+FmcOOvavEcT4hfNnty33r5JNKREdmeWp5vNe4sm45VsgqKiAgICAgICAgICAgICAgICqoDis2O8zevuT2VFx3yuf8+X5yutYP2q+0fhAnusvu7eDhFGQbgU7AbciNCFzjjeO0ay8z5yl45jlbGtPsyCoqx+0PkdR+RL8hU/hf1eP3WX8Mqs7NeXU3rMP9Rq6jn/AGre0/hCjutm2INc5waA5xu8gauIAAJ69APcuTZstpnaZ32T4h9qOqICAgICAgICAgICAgICAgICAgICAr6TtaJUlWzanYCviqZnijfJE6WRzJI8rw5rnEg2abjTkQun6PielyYqxF432hCtS27XqXEauhdljlmp3cSy72e0tP8AZTrY8GbrMRb+krYmYbHh29bEoT4VQ2Vv3ZY4z8WgO+K1+Xgmiyf7NvZfGS0Now/fg8WFRQtcObo5C0+5zT3rV5vhXFMfovt7r4zSy2Jb3aKajma1kzZnxPayNzBqXAjxgSANVg0vw5lwait+aJiFbZomNkO7MD9fph/7MP8AUavWan9q3tP4YIW1XIbz+qU8ViogICAgICAgICAgICAgICAgICAgICRIKu+3ZR01NKyUZZY2vb1Oa1w+IWfHq8uPw2mFOWGt4lu7w6o1fRMa770ZdGf/AJIB9q2mH4g1mPpzb+6ycVZaviW5Smfc09TLEeQcGyNHcfitph+Kr9slN2OcHo1bEdy1Yz/InhlHUS6N3uII+K2uH4k0l+lt6rJxTDw7O7ucRir4HS0hbGyeNz5M8RY1rXBxN2uPUpGo4vo7Ybct4np91sY7brErml+6aK1UQEBAQEBAQEBAQEBAQEBAQEBAQEBAQEBAVQRRwqjkKkgqKiAgICAgICAgICAgICAgICAgICAgICAgICAgICAgICAgICAgICAgICAgICAgICAgICAgICAgICAgICAgICAgICAgICAg/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2337" y="4876800"/>
            <a:ext cx="1576387"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93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080"/>
            <a:ext cx="7772400" cy="550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02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399"/>
            <a:ext cx="77724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315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1"/>
            <a:ext cx="75438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33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001000" cy="483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16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hy conduct country of origin research?</a:t>
            </a:r>
            <a:endParaRPr lang="fr-FR" dirty="0"/>
          </a:p>
        </p:txBody>
      </p:sp>
      <p:graphicFrame>
        <p:nvGraphicFramePr>
          <p:cNvPr id="5" name="Diagram 4"/>
          <p:cNvGraphicFramePr/>
          <p:nvPr>
            <p:extLst>
              <p:ext uri="{D42A27DB-BD31-4B8C-83A1-F6EECF244321}">
                <p14:modId xmlns:p14="http://schemas.microsoft.com/office/powerpoint/2010/main" val="818560716"/>
              </p:ext>
            </p:extLst>
          </p:nvPr>
        </p:nvGraphicFramePr>
        <p:xfrm>
          <a:off x="838200" y="1600200"/>
          <a:ext cx="7086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585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391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860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467600" cy="462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88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49763"/>
          </a:xfrm>
        </p:spPr>
        <p:txBody>
          <a:bodyPr>
            <a:normAutofit lnSpcReduction="10000"/>
          </a:bodyPr>
          <a:lstStyle/>
          <a:p>
            <a:r>
              <a:rPr lang="en-US" dirty="0"/>
              <a:t>Library of Congress:</a:t>
            </a:r>
          </a:p>
          <a:p>
            <a:pPr lvl="1"/>
            <a:r>
              <a:rPr lang="fr-FR" dirty="0">
                <a:hlinkClick r:id="rId3"/>
              </a:rPr>
              <a:t>http://www.loc.gov/rr/news/fncr.html</a:t>
            </a:r>
            <a:endParaRPr lang="fr-FR" u="sng" dirty="0">
              <a:hlinkClick r:id="rId4"/>
            </a:endParaRPr>
          </a:p>
          <a:p>
            <a:endParaRPr lang="en-US" dirty="0" smtClean="0"/>
          </a:p>
          <a:p>
            <a:r>
              <a:rPr lang="en-US" dirty="0" smtClean="0"/>
              <a:t>Websites:</a:t>
            </a:r>
          </a:p>
          <a:p>
            <a:pPr lvl="1"/>
            <a:r>
              <a:rPr lang="en-US" u="sng" dirty="0" smtClean="0">
                <a:hlinkClick r:id="rId4"/>
              </a:rPr>
              <a:t>http</a:t>
            </a:r>
            <a:r>
              <a:rPr lang="en-US" u="sng" dirty="0">
                <a:hlinkClick r:id="rId4"/>
              </a:rPr>
              <a:t>://</a:t>
            </a:r>
            <a:r>
              <a:rPr lang="en-US" u="sng" dirty="0" smtClean="0">
                <a:hlinkClick r:id="rId4"/>
              </a:rPr>
              <a:t>www.onlinenewspapers.com/</a:t>
            </a:r>
            <a:r>
              <a:rPr lang="en-US" u="sng" dirty="0" smtClean="0"/>
              <a:t> </a:t>
            </a:r>
          </a:p>
          <a:p>
            <a:pPr lvl="1"/>
            <a:r>
              <a:rPr lang="fr-FR" dirty="0">
                <a:hlinkClick r:id="rId5"/>
              </a:rPr>
              <a:t>http://allafrica.com</a:t>
            </a:r>
            <a:r>
              <a:rPr lang="fr-FR" dirty="0" smtClean="0">
                <a:hlinkClick r:id="rId5"/>
              </a:rPr>
              <a:t>/</a:t>
            </a:r>
            <a:r>
              <a:rPr lang="fr-FR" dirty="0" smtClean="0"/>
              <a:t> </a:t>
            </a:r>
            <a:endParaRPr lang="fr-FR" dirty="0"/>
          </a:p>
          <a:p>
            <a:pPr lvl="1"/>
            <a:r>
              <a:rPr lang="en-US" u="sng" dirty="0">
                <a:hlinkClick r:id="rId6"/>
              </a:rPr>
              <a:t>http://</a:t>
            </a:r>
            <a:r>
              <a:rPr lang="en-US" u="sng" dirty="0" smtClean="0">
                <a:hlinkClick r:id="rId6"/>
              </a:rPr>
              <a:t>www.world-newspapers.com/</a:t>
            </a:r>
          </a:p>
          <a:p>
            <a:pPr lvl="1"/>
            <a:r>
              <a:rPr lang="en-US" u="sng" dirty="0" smtClean="0">
                <a:hlinkClick r:id="rId6"/>
              </a:rPr>
              <a:t>http</a:t>
            </a:r>
            <a:r>
              <a:rPr lang="en-US" u="sng" dirty="0">
                <a:hlinkClick r:id="rId6"/>
              </a:rPr>
              <a:t>://</a:t>
            </a:r>
            <a:r>
              <a:rPr lang="en-US" u="sng" dirty="0" smtClean="0">
                <a:hlinkClick r:id="rId6"/>
              </a:rPr>
              <a:t>www.abyznewslinks.com</a:t>
            </a:r>
            <a:r>
              <a:rPr lang="en-US" u="sng" dirty="0" smtClean="0"/>
              <a:t> </a:t>
            </a:r>
            <a:endParaRPr lang="fr-FR" dirty="0"/>
          </a:p>
          <a:p>
            <a:pPr lvl="1"/>
            <a:r>
              <a:rPr lang="en-US" u="sng" dirty="0">
                <a:hlinkClick r:id="rId7"/>
              </a:rPr>
              <a:t>http://</a:t>
            </a:r>
            <a:r>
              <a:rPr lang="en-US" u="sng" dirty="0" smtClean="0">
                <a:hlinkClick r:id="rId7"/>
              </a:rPr>
              <a:t>www.w3newspapers.com</a:t>
            </a:r>
            <a:r>
              <a:rPr lang="en-US" u="sng" dirty="0" smtClean="0"/>
              <a:t> </a:t>
            </a:r>
            <a:r>
              <a:rPr lang="en-US" dirty="0" smtClean="0"/>
              <a:t> </a:t>
            </a:r>
            <a:endParaRPr lang="fr-FR" dirty="0"/>
          </a:p>
          <a:p>
            <a:pPr lvl="1"/>
            <a:r>
              <a:rPr lang="en-US" u="sng" dirty="0">
                <a:hlinkClick r:id="rId8"/>
              </a:rPr>
              <a:t>http://</a:t>
            </a:r>
            <a:r>
              <a:rPr lang="en-US" u="sng" dirty="0" smtClean="0">
                <a:hlinkClick r:id="rId8"/>
              </a:rPr>
              <a:t>en.wikipedia.org/wiki/List_of_newspapers</a:t>
            </a:r>
            <a:endParaRPr lang="en-US" u="sng" dirty="0" smtClean="0"/>
          </a:p>
          <a:p>
            <a:pPr lvl="1"/>
            <a:r>
              <a:rPr lang="en-US" u="sng" dirty="0">
                <a:hlinkClick r:id="rId9"/>
              </a:rPr>
              <a:t>http://www.ipl.org/div/news</a:t>
            </a:r>
            <a:r>
              <a:rPr lang="en-US" u="sng" dirty="0" smtClean="0">
                <a:hlinkClick r:id="rId9"/>
              </a:rPr>
              <a:t>/</a:t>
            </a:r>
            <a:r>
              <a:rPr lang="en-US" u="sng" dirty="0" smtClean="0"/>
              <a:t>  </a:t>
            </a:r>
            <a:endParaRPr lang="fr-FR" dirty="0" smtClean="0"/>
          </a:p>
          <a:p>
            <a:pPr marL="457200" lvl="1" indent="0">
              <a:buNone/>
            </a:pPr>
            <a:endParaRPr lang="en-US" u="sng" dirty="0" smtClean="0"/>
          </a:p>
          <a:p>
            <a:pPr marL="457200" lvl="1" indent="0">
              <a:buNone/>
            </a:pPr>
            <a:endParaRPr lang="en-US" u="sng" dirty="0" smtClean="0"/>
          </a:p>
        </p:txBody>
      </p:sp>
      <p:sp>
        <p:nvSpPr>
          <p:cNvPr id="2" name="Title 1"/>
          <p:cNvSpPr>
            <a:spLocks noGrp="1"/>
          </p:cNvSpPr>
          <p:nvPr>
            <p:ph type="title"/>
          </p:nvPr>
        </p:nvSpPr>
        <p:spPr/>
        <p:txBody>
          <a:bodyPr>
            <a:normAutofit/>
          </a:bodyPr>
          <a:lstStyle/>
          <a:p>
            <a:r>
              <a:rPr lang="en-US" dirty="0" smtClean="0"/>
              <a:t>Country of origin newspapers</a:t>
            </a:r>
            <a:endParaRPr lang="fr-FR" dirty="0"/>
          </a:p>
        </p:txBody>
      </p:sp>
    </p:spTree>
    <p:extLst>
      <p:ext uri="{BB962C8B-B14F-4D97-AF65-F5344CB8AC3E}">
        <p14:creationId xmlns:p14="http://schemas.microsoft.com/office/powerpoint/2010/main" val="1089758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2601"/>
            <a:ext cx="74676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378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696200" cy="50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84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609599"/>
            <a:ext cx="7924799"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1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01040"/>
            <a:ext cx="7086600" cy="50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513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233672"/>
          </a:xfrm>
        </p:spPr>
        <p:txBody>
          <a:bodyPr>
            <a:normAutofit fontScale="85000" lnSpcReduction="20000"/>
          </a:bodyPr>
          <a:lstStyle/>
          <a:p>
            <a:r>
              <a:rPr lang="en-US" dirty="0" smtClean="0"/>
              <a:t>Use country of origin resources</a:t>
            </a:r>
          </a:p>
          <a:p>
            <a:pPr marL="118872" indent="0">
              <a:buNone/>
            </a:pPr>
            <a:endParaRPr lang="en-US" dirty="0" smtClean="0"/>
          </a:p>
          <a:p>
            <a:r>
              <a:rPr lang="en-US" dirty="0" smtClean="0"/>
              <a:t>Some foreign language newspapers may be available in English</a:t>
            </a:r>
          </a:p>
          <a:p>
            <a:endParaRPr lang="en-US" dirty="0"/>
          </a:p>
          <a:p>
            <a:r>
              <a:rPr lang="en-US" dirty="0" smtClean="0"/>
              <a:t>Google Translate, Babel, and other free translating sites can be a huge help!</a:t>
            </a:r>
          </a:p>
          <a:p>
            <a:pPr lvl="1"/>
            <a:r>
              <a:rPr lang="en-US" dirty="0">
                <a:hlinkClick r:id="rId3"/>
              </a:rPr>
              <a:t>http://translate.google.com</a:t>
            </a:r>
            <a:r>
              <a:rPr lang="en-US" dirty="0" smtClean="0">
                <a:hlinkClick r:id="rId3"/>
              </a:rPr>
              <a:t>/</a:t>
            </a:r>
            <a:r>
              <a:rPr lang="en-US" dirty="0" smtClean="0"/>
              <a:t> </a:t>
            </a:r>
          </a:p>
          <a:p>
            <a:pPr marL="118872" indent="0">
              <a:buNone/>
            </a:pPr>
            <a:endParaRPr lang="en-US" dirty="0" smtClean="0"/>
          </a:p>
          <a:p>
            <a:r>
              <a:rPr lang="en-US" dirty="0" smtClean="0"/>
              <a:t>Tap into your staff : does anyone on your staff speaks/reads another language</a:t>
            </a:r>
            <a:r>
              <a:rPr lang="en-US" dirty="0" smtClean="0"/>
              <a:t>?</a:t>
            </a:r>
          </a:p>
          <a:p>
            <a:endParaRPr lang="en-US" dirty="0" smtClean="0"/>
          </a:p>
          <a:p>
            <a:r>
              <a:rPr lang="en-US" dirty="0" smtClean="0"/>
              <a:t>The entire document must be translated if submitted!</a:t>
            </a:r>
          </a:p>
          <a:p>
            <a:endParaRPr lang="fr-FR" dirty="0"/>
          </a:p>
        </p:txBody>
      </p:sp>
      <p:sp>
        <p:nvSpPr>
          <p:cNvPr id="2" name="Title 1"/>
          <p:cNvSpPr>
            <a:spLocks noGrp="1"/>
          </p:cNvSpPr>
          <p:nvPr>
            <p:ph type="title"/>
          </p:nvPr>
        </p:nvSpPr>
        <p:spPr/>
        <p:txBody>
          <a:bodyPr/>
          <a:lstStyle/>
          <a:p>
            <a:r>
              <a:rPr lang="en-US" dirty="0" smtClean="0"/>
              <a:t>Translation issues</a:t>
            </a:r>
            <a:endParaRPr lang="fr-FR" dirty="0"/>
          </a:p>
        </p:txBody>
      </p:sp>
    </p:spTree>
    <p:extLst>
      <p:ext uri="{BB962C8B-B14F-4D97-AF65-F5344CB8AC3E}">
        <p14:creationId xmlns:p14="http://schemas.microsoft.com/office/powerpoint/2010/main" val="1665816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533400"/>
            <a:ext cx="7620000" cy="503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642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normAutofit fontScale="77500" lnSpcReduction="20000"/>
          </a:bodyPr>
          <a:lstStyle/>
          <a:p>
            <a:r>
              <a:rPr lang="en-US" dirty="0" smtClean="0"/>
              <a:t>Electronic Immigration Network</a:t>
            </a:r>
            <a:r>
              <a:rPr lang="en-US" dirty="0"/>
              <a:t>: </a:t>
            </a:r>
            <a:r>
              <a:rPr lang="en-US" sz="2600" dirty="0">
                <a:hlinkClick r:id="rId3"/>
              </a:rPr>
              <a:t>http://www.ein.org.uk</a:t>
            </a:r>
            <a:r>
              <a:rPr lang="en-US" sz="2600" dirty="0" smtClean="0">
                <a:hlinkClick r:id="rId3"/>
              </a:rPr>
              <a:t>/</a:t>
            </a:r>
            <a:r>
              <a:rPr lang="en-US" sz="2600" dirty="0" smtClean="0"/>
              <a:t> </a:t>
            </a:r>
            <a:endParaRPr lang="en-US" dirty="0" smtClean="0"/>
          </a:p>
          <a:p>
            <a:r>
              <a:rPr lang="en-US" dirty="0" smtClean="0"/>
              <a:t>European country of Origin Information Network</a:t>
            </a:r>
            <a:r>
              <a:rPr lang="en-US" dirty="0"/>
              <a:t>: </a:t>
            </a:r>
            <a:r>
              <a:rPr lang="en-US" sz="2600" dirty="0">
                <a:hlinkClick r:id="rId4"/>
              </a:rPr>
              <a:t>http://www.ecoi.net</a:t>
            </a:r>
            <a:r>
              <a:rPr lang="en-US" sz="2600" dirty="0" smtClean="0">
                <a:hlinkClick r:id="rId4"/>
              </a:rPr>
              <a:t>/</a:t>
            </a:r>
            <a:endParaRPr lang="en-US" sz="2600" dirty="0" smtClean="0"/>
          </a:p>
          <a:p>
            <a:r>
              <a:rPr lang="en-US" dirty="0" smtClean="0"/>
              <a:t>Immigration and Refugee Board </a:t>
            </a:r>
            <a:r>
              <a:rPr lang="en-US" dirty="0"/>
              <a:t>of Canada: </a:t>
            </a:r>
            <a:r>
              <a:rPr lang="en-US" sz="2600" dirty="0">
                <a:hlinkClick r:id="rId5"/>
              </a:rPr>
              <a:t>http://</a:t>
            </a:r>
            <a:r>
              <a:rPr lang="en-US" sz="2600" dirty="0" smtClean="0">
                <a:hlinkClick r:id="rId5"/>
              </a:rPr>
              <a:t>www.irb-cisr.gc.ca/Eng/Pages/index.aspx</a:t>
            </a:r>
            <a:r>
              <a:rPr lang="en-US" sz="2600" dirty="0" smtClean="0"/>
              <a:t> </a:t>
            </a:r>
            <a:endParaRPr lang="en-US" sz="2600" dirty="0"/>
          </a:p>
          <a:p>
            <a:r>
              <a:rPr lang="en-US" dirty="0" smtClean="0"/>
              <a:t>Refugee Documentation </a:t>
            </a:r>
            <a:r>
              <a:rPr lang="en-US" dirty="0"/>
              <a:t>Center: </a:t>
            </a:r>
            <a:r>
              <a:rPr lang="en-US" sz="2600" dirty="0">
                <a:hlinkClick r:id="rId6"/>
              </a:rPr>
              <a:t>http://</a:t>
            </a:r>
            <a:r>
              <a:rPr lang="en-US" sz="2600" dirty="0" smtClean="0">
                <a:hlinkClick r:id="rId6"/>
              </a:rPr>
              <a:t>www.legalaidboard.ie/lab/publishing.nsf/Content/RDC</a:t>
            </a:r>
            <a:r>
              <a:rPr lang="en-US" sz="2600" dirty="0" smtClean="0"/>
              <a:t> </a:t>
            </a:r>
          </a:p>
          <a:p>
            <a:r>
              <a:rPr lang="en-US" dirty="0"/>
              <a:t>CORI: </a:t>
            </a:r>
            <a:r>
              <a:rPr lang="en-US" sz="2600" dirty="0">
                <a:hlinkClick r:id="rId7"/>
              </a:rPr>
              <a:t>http://www.cori.org.uk</a:t>
            </a:r>
            <a:r>
              <a:rPr lang="en-US" sz="2600" dirty="0" smtClean="0">
                <a:hlinkClick r:id="rId7"/>
              </a:rPr>
              <a:t>/</a:t>
            </a:r>
            <a:r>
              <a:rPr lang="en-US" sz="2600" dirty="0" smtClean="0"/>
              <a:t> </a:t>
            </a:r>
            <a:endParaRPr lang="en-US" dirty="0" smtClean="0"/>
          </a:p>
          <a:p>
            <a:r>
              <a:rPr lang="en-US" dirty="0" smtClean="0"/>
              <a:t>Michigan </a:t>
            </a:r>
            <a:r>
              <a:rPr lang="en-US" dirty="0"/>
              <a:t>Refugee Case Law Site: </a:t>
            </a:r>
            <a:r>
              <a:rPr lang="en-US" sz="2600" dirty="0">
                <a:hlinkClick r:id="rId8"/>
              </a:rPr>
              <a:t>http://</a:t>
            </a:r>
            <a:r>
              <a:rPr lang="en-US" sz="2600" dirty="0" smtClean="0">
                <a:hlinkClick r:id="rId8"/>
              </a:rPr>
              <a:t>www.refugeecaselaw.org/Home.aspx</a:t>
            </a:r>
            <a:r>
              <a:rPr lang="en-US" sz="2600" dirty="0" smtClean="0"/>
              <a:t> </a:t>
            </a:r>
            <a:endParaRPr lang="en-US" dirty="0" smtClean="0"/>
          </a:p>
          <a:p>
            <a:r>
              <a:rPr lang="en-US" dirty="0" smtClean="0"/>
              <a:t>World Legal Information Institute</a:t>
            </a:r>
            <a:r>
              <a:rPr lang="en-US" dirty="0"/>
              <a:t>: </a:t>
            </a:r>
            <a:r>
              <a:rPr lang="en-US" sz="2600" dirty="0">
                <a:hlinkClick r:id="rId9"/>
              </a:rPr>
              <a:t>http://www.worldlii.org</a:t>
            </a:r>
            <a:r>
              <a:rPr lang="en-US" sz="2600" dirty="0" smtClean="0">
                <a:hlinkClick r:id="rId9"/>
              </a:rPr>
              <a:t>/</a:t>
            </a:r>
            <a:r>
              <a:rPr lang="en-US" sz="2600" dirty="0" smtClean="0"/>
              <a:t> </a:t>
            </a:r>
          </a:p>
          <a:p>
            <a:r>
              <a:rPr lang="en-US" dirty="0"/>
              <a:t>Migration Information Source: </a:t>
            </a:r>
            <a:r>
              <a:rPr lang="en-US" sz="2600" dirty="0">
                <a:hlinkClick r:id="rId10"/>
              </a:rPr>
              <a:t>http://www.migrationinformation.org</a:t>
            </a:r>
            <a:r>
              <a:rPr lang="en-US" sz="2600" dirty="0" smtClean="0">
                <a:hlinkClick r:id="rId10"/>
              </a:rPr>
              <a:t>/</a:t>
            </a:r>
            <a:r>
              <a:rPr lang="en-US" sz="2600" dirty="0" smtClean="0"/>
              <a:t> </a:t>
            </a:r>
            <a:endParaRPr lang="fr-FR" sz="2600" dirty="0"/>
          </a:p>
        </p:txBody>
      </p:sp>
      <p:sp>
        <p:nvSpPr>
          <p:cNvPr id="2" name="Title 1"/>
          <p:cNvSpPr>
            <a:spLocks noGrp="1"/>
          </p:cNvSpPr>
          <p:nvPr>
            <p:ph type="title"/>
          </p:nvPr>
        </p:nvSpPr>
        <p:spPr/>
        <p:txBody>
          <a:bodyPr>
            <a:normAutofit fontScale="90000"/>
          </a:bodyPr>
          <a:lstStyle/>
          <a:p>
            <a:r>
              <a:rPr lang="en-US" dirty="0" smtClean="0"/>
              <a:t>Free asylum resources from other countries</a:t>
            </a:r>
            <a:endParaRPr lang="fr-FR" dirty="0"/>
          </a:p>
        </p:txBody>
      </p:sp>
    </p:spTree>
    <p:extLst>
      <p:ext uri="{BB962C8B-B14F-4D97-AF65-F5344CB8AC3E}">
        <p14:creationId xmlns:p14="http://schemas.microsoft.com/office/powerpoint/2010/main" val="399128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5220272"/>
              </p:ext>
            </p:extLst>
          </p:nvPr>
        </p:nvGraphicFramePr>
        <p:xfrm>
          <a:off x="304800" y="76200"/>
          <a:ext cx="8534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81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077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79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6" y="304800"/>
            <a:ext cx="758850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767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normAutofit/>
          </a:bodyPr>
          <a:lstStyle/>
          <a:p>
            <a:r>
              <a:rPr lang="en-US" dirty="0"/>
              <a:t>International Gay and Lesbian Association </a:t>
            </a:r>
            <a:r>
              <a:rPr lang="en-US" sz="2000" dirty="0">
                <a:hlinkClick r:id="rId3"/>
              </a:rPr>
              <a:t>http://www.ilga.org</a:t>
            </a:r>
            <a:r>
              <a:rPr lang="en-US" sz="2000" dirty="0"/>
              <a:t> </a:t>
            </a:r>
            <a:endParaRPr lang="en-US" sz="2400" dirty="0" smtClean="0"/>
          </a:p>
          <a:p>
            <a:r>
              <a:rPr lang="en-US" dirty="0" smtClean="0"/>
              <a:t>International </a:t>
            </a:r>
            <a:r>
              <a:rPr lang="en-US" dirty="0"/>
              <a:t>Gay and Lesbian Human Rights Commission </a:t>
            </a:r>
            <a:r>
              <a:rPr lang="en-US" sz="2000" dirty="0">
                <a:hlinkClick r:id="rId4"/>
              </a:rPr>
              <a:t>http://www.iglhrc.org</a:t>
            </a:r>
            <a:r>
              <a:rPr lang="en-US" sz="2000" dirty="0"/>
              <a:t> </a:t>
            </a:r>
            <a:endParaRPr lang="en-US" sz="2000" dirty="0" smtClean="0"/>
          </a:p>
          <a:p>
            <a:r>
              <a:rPr lang="en-US" dirty="0" smtClean="0"/>
              <a:t>National Center for </a:t>
            </a:r>
            <a:r>
              <a:rPr lang="en-US" dirty="0"/>
              <a:t>Lesbian Rights: </a:t>
            </a:r>
            <a:r>
              <a:rPr lang="en-US" sz="2000" dirty="0">
                <a:hlinkClick r:id="rId5"/>
              </a:rPr>
              <a:t>http://</a:t>
            </a:r>
            <a:r>
              <a:rPr lang="en-US" sz="2000" dirty="0" smtClean="0">
                <a:hlinkClick r:id="rId5"/>
              </a:rPr>
              <a:t>www.nclrights.org/site/PageServer</a:t>
            </a:r>
            <a:r>
              <a:rPr lang="en-US" sz="2000" dirty="0" smtClean="0"/>
              <a:t> </a:t>
            </a:r>
            <a:endParaRPr lang="en-US" dirty="0" smtClean="0"/>
          </a:p>
          <a:p>
            <a:r>
              <a:rPr lang="en-US" dirty="0" smtClean="0"/>
              <a:t>Transgender Law </a:t>
            </a:r>
            <a:r>
              <a:rPr lang="en-US" dirty="0"/>
              <a:t>Center: </a:t>
            </a:r>
            <a:r>
              <a:rPr lang="en-US" sz="2000" dirty="0">
                <a:hlinkClick r:id="rId6"/>
              </a:rPr>
              <a:t>http://transgenderlawcenter.org</a:t>
            </a:r>
            <a:r>
              <a:rPr lang="en-US" sz="2000" dirty="0" smtClean="0">
                <a:hlinkClick r:id="rId6"/>
              </a:rPr>
              <a:t>/</a:t>
            </a:r>
            <a:r>
              <a:rPr lang="en-US" sz="2000" dirty="0" smtClean="0"/>
              <a:t> </a:t>
            </a:r>
            <a:endParaRPr lang="en-US" dirty="0" smtClean="0"/>
          </a:p>
          <a:p>
            <a:r>
              <a:rPr lang="en-US" dirty="0" smtClean="0"/>
              <a:t>Country-by-country </a:t>
            </a:r>
            <a:r>
              <a:rPr lang="en-US" dirty="0"/>
              <a:t>news coverage: </a:t>
            </a:r>
            <a:r>
              <a:rPr lang="en-US" sz="2000" dirty="0">
                <a:hlinkClick r:id="rId7"/>
              </a:rPr>
              <a:t>http://76crimes.com</a:t>
            </a:r>
            <a:r>
              <a:rPr lang="en-US" sz="2000" dirty="0" smtClean="0">
                <a:hlinkClick r:id="rId7"/>
              </a:rPr>
              <a:t>/</a:t>
            </a:r>
            <a:r>
              <a:rPr lang="en-US" sz="2000" dirty="0" smtClean="0"/>
              <a:t> </a:t>
            </a:r>
          </a:p>
        </p:txBody>
      </p:sp>
      <p:sp>
        <p:nvSpPr>
          <p:cNvPr id="2" name="Title 1"/>
          <p:cNvSpPr>
            <a:spLocks noGrp="1"/>
          </p:cNvSpPr>
          <p:nvPr>
            <p:ph type="title"/>
          </p:nvPr>
        </p:nvSpPr>
        <p:spPr/>
        <p:txBody>
          <a:bodyPr/>
          <a:lstStyle/>
          <a:p>
            <a:r>
              <a:rPr lang="en-US" dirty="0" smtClean="0"/>
              <a:t>Issue specific research: LGBT</a:t>
            </a:r>
            <a:endParaRPr lang="fr-FR" dirty="0"/>
          </a:p>
        </p:txBody>
      </p:sp>
    </p:spTree>
    <p:extLst>
      <p:ext uri="{BB962C8B-B14F-4D97-AF65-F5344CB8AC3E}">
        <p14:creationId xmlns:p14="http://schemas.microsoft.com/office/powerpoint/2010/main" val="1263496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620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674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7086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594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a:bodyPr>
          <a:lstStyle/>
          <a:p>
            <a:r>
              <a:rPr lang="en-US" dirty="0"/>
              <a:t>Human </a:t>
            </a:r>
            <a:r>
              <a:rPr lang="en-US" dirty="0" smtClean="0"/>
              <a:t>Trafficking: </a:t>
            </a:r>
            <a:r>
              <a:rPr lang="en-US" sz="2000" dirty="0" smtClean="0">
                <a:hlinkClick r:id="rId3"/>
              </a:rPr>
              <a:t>http</a:t>
            </a:r>
            <a:r>
              <a:rPr lang="en-US" sz="2000" dirty="0">
                <a:hlinkClick r:id="rId3"/>
              </a:rPr>
              <a:t>://www.humantrafficking.org</a:t>
            </a:r>
            <a:endParaRPr lang="en-US" sz="2000" dirty="0"/>
          </a:p>
          <a:p>
            <a:r>
              <a:rPr lang="en-US" dirty="0"/>
              <a:t>International Women’s Rights</a:t>
            </a:r>
            <a:r>
              <a:rPr lang="en-US" dirty="0" smtClean="0"/>
              <a:t>: </a:t>
            </a:r>
            <a:r>
              <a:rPr lang="en-US" sz="2000" dirty="0" smtClean="0">
                <a:hlinkClick r:id="rId4"/>
              </a:rPr>
              <a:t>http</a:t>
            </a:r>
            <a:r>
              <a:rPr lang="en-US" sz="2000" dirty="0">
                <a:hlinkClick r:id="rId4"/>
              </a:rPr>
              <a:t>://www.madre.org</a:t>
            </a:r>
            <a:r>
              <a:rPr lang="en-US" sz="2000" dirty="0"/>
              <a:t> </a:t>
            </a:r>
          </a:p>
          <a:p>
            <a:r>
              <a:rPr lang="en-US" dirty="0" smtClean="0"/>
              <a:t>International </a:t>
            </a:r>
            <a:r>
              <a:rPr lang="en-US" dirty="0"/>
              <a:t>Federation of Journalists: </a:t>
            </a:r>
            <a:r>
              <a:rPr lang="en-US" sz="2000" dirty="0">
                <a:hlinkClick r:id="rId5"/>
              </a:rPr>
              <a:t>http://www.ifj.org</a:t>
            </a:r>
            <a:r>
              <a:rPr lang="en-US" sz="2000" dirty="0"/>
              <a:t> </a:t>
            </a:r>
          </a:p>
          <a:p>
            <a:r>
              <a:rPr lang="en-US" dirty="0"/>
              <a:t>Journalists for Democracy and Human Rights: </a:t>
            </a:r>
            <a:r>
              <a:rPr lang="en-US" sz="2000" dirty="0">
                <a:hlinkClick r:id="rId6"/>
              </a:rPr>
              <a:t>http://www.jdhr.org/</a:t>
            </a:r>
            <a:r>
              <a:rPr lang="en-US" sz="2000" dirty="0"/>
              <a:t> </a:t>
            </a:r>
            <a:endParaRPr lang="en-US" dirty="0"/>
          </a:p>
          <a:p>
            <a:r>
              <a:rPr lang="en-US" dirty="0"/>
              <a:t>Transparency International – Corruption: </a:t>
            </a:r>
            <a:r>
              <a:rPr lang="en-US" sz="2000" dirty="0">
                <a:hlinkClick r:id="rId7"/>
              </a:rPr>
              <a:t>http://www.transparency.org</a:t>
            </a:r>
            <a:r>
              <a:rPr lang="en-US" sz="2000" dirty="0"/>
              <a:t> </a:t>
            </a:r>
            <a:endParaRPr lang="en-US" sz="2000" dirty="0" smtClean="0"/>
          </a:p>
          <a:p>
            <a:r>
              <a:rPr lang="en-US" sz="2000" dirty="0" smtClean="0">
                <a:hlinkClick r:id="rId8"/>
              </a:rPr>
              <a:t>www.freedomhouse.org</a:t>
            </a:r>
            <a:endParaRPr lang="fr-FR" sz="2000" dirty="0"/>
          </a:p>
          <a:p>
            <a:pPr marL="109728" indent="0">
              <a:buNone/>
            </a:pPr>
            <a:endParaRPr lang="fr-FR" dirty="0"/>
          </a:p>
        </p:txBody>
      </p:sp>
      <p:sp>
        <p:nvSpPr>
          <p:cNvPr id="2" name="Title 1"/>
          <p:cNvSpPr>
            <a:spLocks noGrp="1"/>
          </p:cNvSpPr>
          <p:nvPr>
            <p:ph type="title"/>
          </p:nvPr>
        </p:nvSpPr>
        <p:spPr/>
        <p:txBody>
          <a:bodyPr>
            <a:normAutofit/>
          </a:bodyPr>
          <a:lstStyle/>
          <a:p>
            <a:r>
              <a:rPr lang="en-US" dirty="0" smtClean="0"/>
              <a:t>More issue specific research</a:t>
            </a:r>
            <a:endParaRPr lang="fr-FR" dirty="0"/>
          </a:p>
        </p:txBody>
      </p:sp>
    </p:spTree>
    <p:extLst>
      <p:ext uri="{BB962C8B-B14F-4D97-AF65-F5344CB8AC3E}">
        <p14:creationId xmlns:p14="http://schemas.microsoft.com/office/powerpoint/2010/main" val="1764927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types of sources matter?</a:t>
            </a:r>
            <a:endParaRPr lang="fr-FR" dirty="0"/>
          </a:p>
        </p:txBody>
      </p:sp>
      <p:pic>
        <p:nvPicPr>
          <p:cNvPr id="4" name="Picture 2" descr="http://library.nhu.edu/Images/Evaluating_Resource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239000" cy="397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93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8229600" cy="3810001"/>
          </a:xfrm>
        </p:spPr>
        <p:txBody>
          <a:bodyPr>
            <a:normAutofit fontScale="92500" lnSpcReduction="20000"/>
          </a:bodyPr>
          <a:lstStyle/>
          <a:p>
            <a:r>
              <a:rPr lang="fr-FR" dirty="0">
                <a:hlinkClick r:id="rId3"/>
              </a:rPr>
              <a:t>http://</a:t>
            </a:r>
            <a:r>
              <a:rPr lang="fr-FR" dirty="0" smtClean="0">
                <a:hlinkClick r:id="rId3"/>
              </a:rPr>
              <a:t>www1.umn.edu/humanrts/center/asylum/country_conditions.html</a:t>
            </a:r>
          </a:p>
          <a:p>
            <a:endParaRPr lang="fr-FR" dirty="0" smtClean="0">
              <a:hlinkClick r:id="rId3"/>
            </a:endParaRPr>
          </a:p>
          <a:p>
            <a:r>
              <a:rPr lang="fr-FR" dirty="0" smtClean="0">
                <a:hlinkClick r:id="rId3"/>
              </a:rPr>
              <a:t>http</a:t>
            </a:r>
            <a:r>
              <a:rPr lang="fr-FR" dirty="0">
                <a:hlinkClick r:id="rId3"/>
              </a:rPr>
              <a:t>://</a:t>
            </a:r>
            <a:r>
              <a:rPr lang="fr-FR" dirty="0" smtClean="0">
                <a:hlinkClick r:id="rId3"/>
              </a:rPr>
              <a:t>www.law.georgetown.edu/library/research/guides/CALSAsylumLawResearchGuide.cfm</a:t>
            </a:r>
            <a:endParaRPr lang="fr-FR" dirty="0" smtClean="0"/>
          </a:p>
          <a:p>
            <a:endParaRPr lang="fr-FR" dirty="0" smtClean="0"/>
          </a:p>
          <a:p>
            <a:r>
              <a:rPr lang="fr-FR" dirty="0">
                <a:hlinkClick r:id="rId4"/>
              </a:rPr>
              <a:t>http://</a:t>
            </a:r>
            <a:r>
              <a:rPr lang="fr-FR" dirty="0" smtClean="0">
                <a:hlinkClick r:id="rId4"/>
              </a:rPr>
              <a:t>www.llrx.com/features/rsd2.htm</a:t>
            </a:r>
            <a:r>
              <a:rPr lang="fr-FR" dirty="0" smtClean="0"/>
              <a:t> </a:t>
            </a:r>
          </a:p>
          <a:p>
            <a:endParaRPr lang="en-US" dirty="0"/>
          </a:p>
          <a:p>
            <a:r>
              <a:rPr lang="fr-FR" dirty="0">
                <a:hlinkClick r:id="rId5"/>
              </a:rPr>
              <a:t>http://</a:t>
            </a:r>
            <a:r>
              <a:rPr lang="fr-FR" dirty="0" smtClean="0">
                <a:hlinkClick r:id="rId5"/>
              </a:rPr>
              <a:t>www.lib.uchicago.edu/e/law/db/ref/immigrantadvocacy.html</a:t>
            </a:r>
            <a:r>
              <a:rPr lang="fr-FR" dirty="0" smtClean="0"/>
              <a:t> </a:t>
            </a:r>
          </a:p>
          <a:p>
            <a:endParaRPr lang="en-US" dirty="0"/>
          </a:p>
          <a:p>
            <a:endParaRPr lang="fr-FR" dirty="0"/>
          </a:p>
          <a:p>
            <a:endParaRPr lang="fr-FR" dirty="0"/>
          </a:p>
        </p:txBody>
      </p:sp>
      <p:sp>
        <p:nvSpPr>
          <p:cNvPr id="2" name="Title 1"/>
          <p:cNvSpPr>
            <a:spLocks noGrp="1"/>
          </p:cNvSpPr>
          <p:nvPr>
            <p:ph type="title"/>
          </p:nvPr>
        </p:nvSpPr>
        <p:spPr/>
        <p:txBody>
          <a:bodyPr/>
          <a:lstStyle/>
          <a:p>
            <a:r>
              <a:rPr lang="en-US" dirty="0"/>
              <a:t>R</a:t>
            </a:r>
            <a:r>
              <a:rPr lang="en-US" dirty="0" smtClean="0"/>
              <a:t>esearch guides </a:t>
            </a:r>
            <a:endParaRPr lang="fr-FR" dirty="0"/>
          </a:p>
        </p:txBody>
      </p:sp>
    </p:spTree>
    <p:extLst>
      <p:ext uri="{BB962C8B-B14F-4D97-AF65-F5344CB8AC3E}">
        <p14:creationId xmlns:p14="http://schemas.microsoft.com/office/powerpoint/2010/main" val="12334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Circuit Courts</a:t>
            </a:r>
          </a:p>
          <a:p>
            <a:pPr lvl="1"/>
            <a:r>
              <a:rPr lang="en-US" dirty="0">
                <a:hlinkClick r:id="rId3"/>
              </a:rPr>
              <a:t>http://</a:t>
            </a:r>
            <a:r>
              <a:rPr lang="en-US" dirty="0" smtClean="0">
                <a:hlinkClick r:id="rId3"/>
              </a:rPr>
              <a:t>www.ca[#].uscourts.gov/</a:t>
            </a:r>
            <a:endParaRPr lang="en-US" dirty="0" smtClean="0"/>
          </a:p>
          <a:p>
            <a:r>
              <a:rPr lang="en-US" dirty="0" smtClean="0"/>
              <a:t>Board of Immigration Appeals</a:t>
            </a:r>
          </a:p>
          <a:p>
            <a:pPr lvl="1"/>
            <a:r>
              <a:rPr lang="en-US" dirty="0">
                <a:hlinkClick r:id="rId4"/>
              </a:rPr>
              <a:t>http://</a:t>
            </a:r>
            <a:r>
              <a:rPr lang="en-US" dirty="0" smtClean="0">
                <a:hlinkClick r:id="rId4"/>
              </a:rPr>
              <a:t>www.justice.gov/eoir/biainfo.htm</a:t>
            </a:r>
            <a:r>
              <a:rPr lang="en-US" dirty="0" smtClean="0"/>
              <a:t> </a:t>
            </a:r>
          </a:p>
          <a:p>
            <a:r>
              <a:rPr lang="en-US" dirty="0" smtClean="0"/>
              <a:t>Immigration Judge Decisions</a:t>
            </a:r>
          </a:p>
          <a:p>
            <a:pPr lvl="1"/>
            <a:r>
              <a:rPr lang="en-US" dirty="0">
                <a:hlinkClick r:id="rId5"/>
              </a:rPr>
              <a:t>http://www.probono.net/asylum</a:t>
            </a:r>
            <a:r>
              <a:rPr lang="en-US" dirty="0" smtClean="0">
                <a:hlinkClick r:id="rId5"/>
              </a:rPr>
              <a:t>/</a:t>
            </a:r>
            <a:endParaRPr lang="en-US" dirty="0" smtClean="0"/>
          </a:p>
          <a:p>
            <a:r>
              <a:rPr lang="en-US" dirty="0" smtClean="0"/>
              <a:t>Asylum Office Memos</a:t>
            </a:r>
          </a:p>
          <a:p>
            <a:pPr lvl="1"/>
            <a:r>
              <a:rPr lang="en-US" sz="1700" dirty="0">
                <a:hlinkClick r:id="rId6"/>
              </a:rPr>
              <a:t>http://www.uscis.gov/portal/site/uscis/menuitem.eb1d4c2a3e5b9ac89243c6a7543f6d1a/?</a:t>
            </a:r>
            <a:r>
              <a:rPr lang="en-US" sz="1700" dirty="0" smtClean="0">
                <a:hlinkClick r:id="rId6"/>
              </a:rPr>
              <a:t>vgnextoid=ab4ff1aebb9f3110VgnVCM1000004718190aRCRD&amp;vgnextchannel=ab4ff1aebb9f3110VgnVCM1000004718190aRCRD</a:t>
            </a:r>
            <a:r>
              <a:rPr lang="en-US" dirty="0" smtClean="0"/>
              <a:t> </a:t>
            </a:r>
          </a:p>
          <a:p>
            <a:r>
              <a:rPr lang="en-US" dirty="0" smtClean="0"/>
              <a:t>Asylum Officer Basic Training Course</a:t>
            </a:r>
          </a:p>
          <a:p>
            <a:pPr lvl="1"/>
            <a:r>
              <a:rPr lang="en-US" sz="1500" dirty="0">
                <a:hlinkClick r:id="rId7"/>
              </a:rPr>
              <a:t>http://www.uscis.gov/portal/site/uscis/menuitem.5af9bb95919f35e66f614176543f6d1a/?</a:t>
            </a:r>
            <a:r>
              <a:rPr lang="en-US" sz="1500" dirty="0" smtClean="0">
                <a:hlinkClick r:id="rId7"/>
              </a:rPr>
              <a:t>vgnextoid=2a1d1a877b4bc110VgnVCM1000004718190aRCRD&amp;vgnextchannel=3a82ef4c766fd010VgnVCM1000000ecd190aRCRD</a:t>
            </a:r>
            <a:r>
              <a:rPr lang="en-US" sz="1500" dirty="0" smtClean="0"/>
              <a:t> </a:t>
            </a:r>
            <a:endParaRPr lang="en-US" sz="1500" dirty="0"/>
          </a:p>
        </p:txBody>
      </p:sp>
      <p:sp>
        <p:nvSpPr>
          <p:cNvPr id="3" name="Title 2"/>
          <p:cNvSpPr>
            <a:spLocks noGrp="1"/>
          </p:cNvSpPr>
          <p:nvPr>
            <p:ph type="title"/>
          </p:nvPr>
        </p:nvSpPr>
        <p:spPr/>
        <p:txBody>
          <a:bodyPr/>
          <a:lstStyle/>
          <a:p>
            <a:r>
              <a:rPr lang="en-US" smtClean="0"/>
              <a:t>Free Caselaw</a:t>
            </a:r>
            <a:r>
              <a:rPr lang="en-US" dirty="0" smtClean="0"/>
              <a:t> Research</a:t>
            </a:r>
            <a:endParaRPr lang="en-US" dirty="0"/>
          </a:p>
        </p:txBody>
      </p:sp>
    </p:spTree>
    <p:extLst>
      <p:ext uri="{BB962C8B-B14F-4D97-AF65-F5344CB8AC3E}">
        <p14:creationId xmlns:p14="http://schemas.microsoft.com/office/powerpoint/2010/main" val="3542189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722229"/>
              </p:ext>
            </p:extLst>
          </p:nvPr>
        </p:nvGraphicFramePr>
        <p:xfrm>
          <a:off x="457200" y="1481138"/>
          <a:ext cx="8229600" cy="415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t>What research can I submit?</a:t>
            </a:r>
            <a:endParaRPr lang="en-US" dirty="0"/>
          </a:p>
        </p:txBody>
      </p:sp>
    </p:spTree>
    <p:extLst>
      <p:ext uri="{BB962C8B-B14F-4D97-AF65-F5344CB8AC3E}">
        <p14:creationId xmlns:p14="http://schemas.microsoft.com/office/powerpoint/2010/main" val="41200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24863129"/>
              </p:ext>
            </p:extLst>
          </p:nvPr>
        </p:nvGraphicFramePr>
        <p:xfrm>
          <a:off x="1524000" y="990600"/>
          <a:ext cx="60960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1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91000"/>
          </a:xfrm>
        </p:spPr>
        <p:txBody>
          <a:bodyPr>
            <a:normAutofit fontScale="92500" lnSpcReduction="20000"/>
          </a:bodyPr>
          <a:lstStyle/>
          <a:p>
            <a:r>
              <a:rPr lang="en-US" dirty="0" smtClean="0"/>
              <a:t>Supplement until decided</a:t>
            </a:r>
            <a:endParaRPr lang="en-US" dirty="0" smtClean="0"/>
          </a:p>
          <a:p>
            <a:pPr marL="109728" indent="0">
              <a:buNone/>
            </a:pPr>
            <a:endParaRPr lang="en-US" dirty="0"/>
          </a:p>
          <a:p>
            <a:r>
              <a:rPr lang="en-US" dirty="0" smtClean="0"/>
              <a:t>Formatting guidelines</a:t>
            </a:r>
          </a:p>
          <a:p>
            <a:pPr marL="118872" indent="0">
              <a:buNone/>
            </a:pPr>
            <a:endParaRPr lang="en-US" dirty="0" smtClean="0"/>
          </a:p>
          <a:p>
            <a:r>
              <a:rPr lang="en-US" smtClean="0"/>
              <a:t>Helpful templates:</a:t>
            </a:r>
            <a:endParaRPr lang="en-US" dirty="0" smtClean="0"/>
          </a:p>
          <a:p>
            <a:pPr marL="704088" lvl="2" indent="-320040">
              <a:spcBef>
                <a:spcPts val="0"/>
              </a:spcBef>
              <a:buClr>
                <a:schemeClr val="accent1"/>
              </a:buClr>
              <a:buSzPct val="80000"/>
              <a:buFont typeface="Wingdings 2"/>
              <a:buChar char=""/>
            </a:pPr>
            <a:r>
              <a:rPr lang="en-US" sz="2400" dirty="0"/>
              <a:t>AHR Asylum Manual: </a:t>
            </a:r>
            <a:r>
              <a:rPr lang="en-US" sz="1900" dirty="0">
                <a:hlinkClick r:id="rId3"/>
              </a:rPr>
              <a:t>http://</a:t>
            </a:r>
            <a:r>
              <a:rPr lang="en-US" sz="1900" dirty="0" smtClean="0">
                <a:hlinkClick r:id="rId3"/>
              </a:rPr>
              <a:t>www.theadvocatesforhumanrights.org/asylum_manual_2.html</a:t>
            </a:r>
            <a:r>
              <a:rPr lang="en-US" sz="1900" dirty="0" smtClean="0"/>
              <a:t> </a:t>
            </a:r>
            <a:endParaRPr lang="en-US" sz="1900" dirty="0"/>
          </a:p>
          <a:p>
            <a:pPr marL="704088" lvl="2" indent="-320040">
              <a:spcBef>
                <a:spcPts val="0"/>
              </a:spcBef>
              <a:buClr>
                <a:schemeClr val="accent1"/>
              </a:buClr>
              <a:buSzPct val="80000"/>
              <a:buFont typeface="Wingdings 2"/>
              <a:buChar char=""/>
            </a:pPr>
            <a:r>
              <a:rPr lang="en-US" sz="2400" dirty="0" smtClean="0"/>
              <a:t>Immigration </a:t>
            </a:r>
            <a:r>
              <a:rPr lang="en-US" sz="2400" dirty="0"/>
              <a:t>Court Practice Manual: </a:t>
            </a:r>
            <a:r>
              <a:rPr lang="en-US" sz="1900" dirty="0">
                <a:hlinkClick r:id="rId4"/>
              </a:rPr>
              <a:t>http://</a:t>
            </a:r>
            <a:r>
              <a:rPr lang="en-US" sz="1900" dirty="0" smtClean="0">
                <a:hlinkClick r:id="rId4"/>
              </a:rPr>
              <a:t>www.justice.gov/eoir/vll/OCIJPracManual/ocij_page1.htm</a:t>
            </a:r>
            <a:r>
              <a:rPr lang="en-US" sz="1900" dirty="0" smtClean="0"/>
              <a:t> </a:t>
            </a:r>
            <a:endParaRPr lang="en-US" dirty="0"/>
          </a:p>
          <a:p>
            <a:endParaRPr lang="en-US" dirty="0"/>
          </a:p>
          <a:p>
            <a:r>
              <a:rPr lang="en-US" dirty="0" smtClean="0"/>
              <a:t>More than 5, less than 500 – finding the right balance</a:t>
            </a:r>
          </a:p>
          <a:p>
            <a:endParaRPr lang="en-US" dirty="0"/>
          </a:p>
          <a:p>
            <a:pPr marL="118872" indent="0">
              <a:buNone/>
            </a:pPr>
            <a:endParaRPr lang="en-US" dirty="0" smtClean="0"/>
          </a:p>
          <a:p>
            <a:endParaRPr lang="en-US" dirty="0"/>
          </a:p>
          <a:p>
            <a:pPr marL="118872" indent="0">
              <a:buNone/>
            </a:pPr>
            <a:endParaRPr lang="fr-FR" dirty="0"/>
          </a:p>
        </p:txBody>
      </p:sp>
      <p:sp>
        <p:nvSpPr>
          <p:cNvPr id="2" name="Title 1"/>
          <p:cNvSpPr>
            <a:spLocks noGrp="1"/>
          </p:cNvSpPr>
          <p:nvPr>
            <p:ph type="title"/>
          </p:nvPr>
        </p:nvSpPr>
        <p:spPr/>
        <p:txBody>
          <a:bodyPr>
            <a:normAutofit fontScale="90000"/>
          </a:bodyPr>
          <a:lstStyle/>
          <a:p>
            <a:r>
              <a:rPr lang="en-US" dirty="0" smtClean="0"/>
              <a:t>When and how do I submit my evidence?</a:t>
            </a:r>
            <a:endParaRPr lang="fr-FR"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40" y="1904999"/>
            <a:ext cx="2209800" cy="17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465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118872" indent="0">
              <a:buNone/>
            </a:pPr>
            <a:r>
              <a:rPr lang="en-US" dirty="0" smtClean="0"/>
              <a:t>“It </a:t>
            </a:r>
            <a:r>
              <a:rPr lang="en-US" dirty="0"/>
              <a:t>is a general legal principle that the burden of proof lies on the person submitting a claim. </a:t>
            </a:r>
            <a:r>
              <a:rPr lang="en-US" sz="2900" b="1" dirty="0">
                <a:solidFill>
                  <a:schemeClr val="accent3">
                    <a:lumMod val="50000"/>
                  </a:schemeClr>
                </a:solidFill>
              </a:rPr>
              <a:t>Often, however, an applicant may not be able to support his statements by documentary or other proof, and cases in which an applicant can provide evidence of all his statements will be the exception rather than the rule. </a:t>
            </a:r>
            <a:r>
              <a:rPr lang="en-US" dirty="0"/>
              <a:t>In most cases a person fleeing from persecution will have arrived with the barest necessities and very frequently even without personal documents. Thus, while the burden of proof in principle rests on the applicant, the duty to ascertain and evaluate all the relevant facts is shared between the applicant and the examiner. Indeed, in some cases, it may be for the examiner to use all the means at his disposal to produce the necessary evidence in support of the application. Even such independent research may not, however, always be successful and there may also be statements that are not susceptible of proof. </a:t>
            </a:r>
            <a:r>
              <a:rPr lang="en-US" sz="2900" b="1" dirty="0">
                <a:solidFill>
                  <a:schemeClr val="accent3">
                    <a:lumMod val="50000"/>
                  </a:schemeClr>
                </a:solidFill>
              </a:rPr>
              <a:t>In such cases, if the applicant's account appears credible, he should, unless there are good reasons to the contrary, be given the benefit of the doubt</a:t>
            </a:r>
            <a:r>
              <a:rPr lang="en-US" sz="2900" dirty="0" smtClean="0">
                <a:solidFill>
                  <a:schemeClr val="accent3">
                    <a:lumMod val="50000"/>
                  </a:schemeClr>
                </a:solidFill>
              </a:rPr>
              <a:t>.” </a:t>
            </a:r>
          </a:p>
          <a:p>
            <a:pPr marL="118872" indent="0" algn="ctr">
              <a:buNone/>
            </a:pPr>
            <a:endParaRPr lang="en-US" dirty="0" smtClean="0"/>
          </a:p>
          <a:p>
            <a:pPr marL="118872" indent="0" algn="r">
              <a:buNone/>
            </a:pPr>
            <a:r>
              <a:rPr lang="en-US" sz="2900" dirty="0" smtClean="0"/>
              <a:t>(UNHCR Handbook 1992, </a:t>
            </a:r>
            <a:r>
              <a:rPr lang="en-US" sz="2900" dirty="0" err="1" smtClean="0"/>
              <a:t>para</a:t>
            </a:r>
            <a:r>
              <a:rPr lang="en-US" sz="2900" dirty="0" smtClean="0"/>
              <a:t>. 196</a:t>
            </a:r>
          </a:p>
          <a:p>
            <a:pPr marL="118872" indent="0" algn="r">
              <a:buNone/>
            </a:pPr>
            <a:r>
              <a:rPr lang="fr-FR" sz="2900" dirty="0"/>
              <a:t>www.unhcr.org/3d58e13b4.html‎</a:t>
            </a:r>
            <a:r>
              <a:rPr lang="en-US" sz="2900" dirty="0" smtClean="0"/>
              <a:t>) </a:t>
            </a:r>
            <a:endParaRPr lang="fr-FR" sz="2900" dirty="0"/>
          </a:p>
        </p:txBody>
      </p:sp>
      <p:sp>
        <p:nvSpPr>
          <p:cNvPr id="2" name="Title 1"/>
          <p:cNvSpPr>
            <a:spLocks noGrp="1"/>
          </p:cNvSpPr>
          <p:nvPr>
            <p:ph type="title"/>
          </p:nvPr>
        </p:nvSpPr>
        <p:spPr/>
        <p:txBody>
          <a:bodyPr>
            <a:normAutofit fontScale="90000"/>
          </a:bodyPr>
          <a:lstStyle/>
          <a:p>
            <a:pPr algn="ctr"/>
            <a:r>
              <a:rPr lang="en-US" dirty="0" smtClean="0"/>
              <a:t>I did not find any COI information!</a:t>
            </a:r>
            <a:endParaRPr lang="fr-FR" dirty="0"/>
          </a:p>
        </p:txBody>
      </p:sp>
    </p:spTree>
    <p:extLst>
      <p:ext uri="{BB962C8B-B14F-4D97-AF65-F5344CB8AC3E}">
        <p14:creationId xmlns:p14="http://schemas.microsoft.com/office/powerpoint/2010/main" val="2836673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191"/>
            <a:ext cx="4191000" cy="2415809"/>
          </a:xfrm>
        </p:spPr>
        <p:txBody>
          <a:bodyPr>
            <a:normAutofit fontScale="92500" lnSpcReduction="20000"/>
          </a:bodyPr>
          <a:lstStyle/>
          <a:p>
            <a:pPr marL="118872" indent="0">
              <a:buNone/>
            </a:pPr>
            <a:r>
              <a:rPr lang="en-US" sz="2200" b="1" dirty="0" smtClean="0"/>
              <a:t>Sarah Brenes</a:t>
            </a:r>
          </a:p>
          <a:p>
            <a:pPr marL="118872" indent="0">
              <a:buNone/>
            </a:pPr>
            <a:r>
              <a:rPr lang="en-US" sz="2000" dirty="0" smtClean="0"/>
              <a:t>Staff Attorney</a:t>
            </a:r>
            <a:r>
              <a:rPr lang="fr-FR" sz="2000" dirty="0"/>
              <a:t> </a:t>
            </a:r>
            <a:endParaRPr lang="fr-FR" sz="2000" dirty="0" smtClean="0"/>
          </a:p>
          <a:p>
            <a:pPr marL="118872" indent="0">
              <a:buNone/>
            </a:pPr>
            <a:r>
              <a:rPr lang="en-US" sz="2000" dirty="0" smtClean="0"/>
              <a:t>Refugee </a:t>
            </a:r>
            <a:r>
              <a:rPr lang="en-US" sz="2000" dirty="0"/>
              <a:t>&amp; Immigrant Program</a:t>
            </a:r>
            <a:endParaRPr lang="fr-FR" sz="2000" dirty="0"/>
          </a:p>
          <a:p>
            <a:pPr marL="118872" indent="0">
              <a:buNone/>
            </a:pPr>
            <a:r>
              <a:rPr lang="en-US" sz="2000" dirty="0" smtClean="0"/>
              <a:t>The </a:t>
            </a:r>
            <a:r>
              <a:rPr lang="en-US" sz="2000" dirty="0"/>
              <a:t>Advocates for Human Rights </a:t>
            </a:r>
            <a:endParaRPr lang="fr-FR" sz="2000" dirty="0"/>
          </a:p>
          <a:p>
            <a:pPr marL="118872" indent="0">
              <a:buNone/>
            </a:pPr>
            <a:endParaRPr lang="en-US" sz="2200" dirty="0"/>
          </a:p>
          <a:p>
            <a:pPr marL="118872" indent="0">
              <a:buNone/>
            </a:pPr>
            <a:r>
              <a:rPr lang="es-ES" sz="2000" dirty="0" err="1" smtClean="0"/>
              <a:t>Main</a:t>
            </a:r>
            <a:r>
              <a:rPr lang="es-ES" sz="2000" dirty="0" smtClean="0"/>
              <a:t>: (612</a:t>
            </a:r>
            <a:r>
              <a:rPr lang="es-ES" sz="2000" dirty="0"/>
              <a:t>) 341-3302 </a:t>
            </a:r>
            <a:endParaRPr lang="fr-FR" sz="2000" dirty="0"/>
          </a:p>
          <a:p>
            <a:pPr marL="118872" indent="0">
              <a:buNone/>
            </a:pPr>
            <a:r>
              <a:rPr lang="es-ES" sz="2000" dirty="0" err="1" smtClean="0"/>
              <a:t>Direct</a:t>
            </a:r>
            <a:r>
              <a:rPr lang="es-ES" sz="2000" dirty="0"/>
              <a:t>: (612) 746-4684</a:t>
            </a:r>
            <a:endParaRPr lang="fr-FR" sz="2000" dirty="0"/>
          </a:p>
          <a:p>
            <a:pPr marL="118872" indent="0">
              <a:buNone/>
            </a:pPr>
            <a:r>
              <a:rPr lang="en-US" sz="2000" u="sng" dirty="0" smtClean="0">
                <a:hlinkClick r:id="rId3" tooltip="mailto:jlwilcox@advrights.org"/>
              </a:rPr>
              <a:t>sbrenes@advrights.org</a:t>
            </a:r>
            <a:endParaRPr lang="fr-FR" sz="2000" dirty="0"/>
          </a:p>
          <a:p>
            <a:endParaRPr lang="en-US" dirty="0"/>
          </a:p>
          <a:p>
            <a:endParaRPr lang="en-US" dirty="0" smtClean="0"/>
          </a:p>
          <a:p>
            <a:pPr marL="118872" indent="0">
              <a:buNone/>
            </a:pPr>
            <a:endParaRPr lang="en-US" dirty="0" smtClean="0"/>
          </a:p>
        </p:txBody>
      </p:sp>
      <p:sp>
        <p:nvSpPr>
          <p:cNvPr id="2" name="Title 1"/>
          <p:cNvSpPr>
            <a:spLocks noGrp="1"/>
          </p:cNvSpPr>
          <p:nvPr>
            <p:ph type="title"/>
          </p:nvPr>
        </p:nvSpPr>
        <p:spPr/>
        <p:txBody>
          <a:bodyPr/>
          <a:lstStyle/>
          <a:p>
            <a:pPr algn="ctr"/>
            <a:r>
              <a:rPr lang="en-US" dirty="0" smtClean="0"/>
              <a:t>Thank You!</a:t>
            </a:r>
            <a:endParaRPr lang="fr-FR" dirty="0"/>
          </a:p>
        </p:txBody>
      </p:sp>
      <p:sp>
        <p:nvSpPr>
          <p:cNvPr id="6" name="Content Placeholder 2"/>
          <p:cNvSpPr txBox="1">
            <a:spLocks/>
          </p:cNvSpPr>
          <p:nvPr/>
        </p:nvSpPr>
        <p:spPr>
          <a:xfrm>
            <a:off x="5257800" y="1676401"/>
            <a:ext cx="3505200" cy="2667000"/>
          </a:xfrm>
          <a:prstGeom prst="rect">
            <a:avLst/>
          </a:prstGeom>
        </p:spPr>
        <p:txBody>
          <a:bodyPr vert="horz" lIns="54864" tIns="91440" rtlCol="0">
            <a:normAutofit fontScale="9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200" b="1" dirty="0" smtClean="0"/>
              <a:t>Valerie Aggerbeck</a:t>
            </a:r>
            <a:endParaRPr lang="fr-FR" sz="2200" b="1" dirty="0" smtClean="0"/>
          </a:p>
          <a:p>
            <a:pPr marL="118872" indent="0">
              <a:buFont typeface="Wingdings 2"/>
              <a:buNone/>
            </a:pPr>
            <a:r>
              <a:rPr lang="en-US" sz="2000" dirty="0" smtClean="0"/>
              <a:t>Research Librarian </a:t>
            </a:r>
            <a:endParaRPr lang="fr-FR" sz="2000" dirty="0" smtClean="0"/>
          </a:p>
          <a:p>
            <a:pPr marL="118872" indent="0">
              <a:buFont typeface="Wingdings 2"/>
              <a:buNone/>
            </a:pPr>
            <a:r>
              <a:rPr lang="en-US" sz="2000" dirty="0" err="1" smtClean="0"/>
              <a:t>Schoenecker</a:t>
            </a:r>
            <a:r>
              <a:rPr lang="en-US" sz="2000" dirty="0" smtClean="0"/>
              <a:t> Law Library</a:t>
            </a:r>
            <a:endParaRPr lang="fr-FR" sz="2000" dirty="0" smtClean="0"/>
          </a:p>
          <a:p>
            <a:pPr marL="118872" indent="0">
              <a:buFont typeface="Wingdings 2"/>
              <a:buNone/>
            </a:pPr>
            <a:r>
              <a:rPr lang="en-US" sz="2000" dirty="0" smtClean="0"/>
              <a:t>University of St. Thomas School of Law</a:t>
            </a:r>
            <a:endParaRPr lang="fr-FR" sz="2000" dirty="0" smtClean="0"/>
          </a:p>
          <a:p>
            <a:pPr marL="118872" indent="0">
              <a:buFont typeface="Wingdings 2"/>
              <a:buNone/>
            </a:pPr>
            <a:endParaRPr lang="en-US" sz="2000" dirty="0" smtClean="0"/>
          </a:p>
          <a:p>
            <a:pPr marL="118872" indent="0">
              <a:buFont typeface="Wingdings 2"/>
              <a:buNone/>
            </a:pPr>
            <a:r>
              <a:rPr lang="en-US" sz="2000" dirty="0" smtClean="0"/>
              <a:t>(651) 962-4900</a:t>
            </a:r>
          </a:p>
          <a:p>
            <a:pPr marL="118872" indent="0">
              <a:buFont typeface="Wingdings 2"/>
              <a:buNone/>
            </a:pPr>
            <a:r>
              <a:rPr lang="en-US" sz="2000" dirty="0" smtClean="0"/>
              <a:t>Direct: (651) 962-4909</a:t>
            </a:r>
            <a:endParaRPr lang="fr-FR" sz="2000" dirty="0" smtClean="0"/>
          </a:p>
          <a:p>
            <a:pPr marL="118872" indent="0">
              <a:buFont typeface="Wingdings 2"/>
              <a:buNone/>
            </a:pPr>
            <a:r>
              <a:rPr lang="en-US" sz="2000" u="sng" dirty="0" smtClean="0">
                <a:hlinkClick r:id="rId4"/>
              </a:rPr>
              <a:t>vraggerbeck@stthomas.edu</a:t>
            </a:r>
            <a:endParaRPr lang="fr-FR" sz="2000" dirty="0" smtClean="0"/>
          </a:p>
          <a:p>
            <a:pPr marL="118872" indent="0">
              <a:buFont typeface="Wingdings 2"/>
              <a:buNone/>
            </a:pPr>
            <a:endParaRPr lang="en-US" dirty="0" smtClean="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95800"/>
            <a:ext cx="2057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29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400">
                <a:latin typeface="Eurostile" pitchFamily="34" charset="0"/>
              </a:rPr>
              <a:t>Past Persecution</a:t>
            </a:r>
            <a:r>
              <a:rPr lang="en-US" sz="5400">
                <a:solidFill>
                  <a:schemeClr val="bg1"/>
                </a:solidFill>
                <a:latin typeface="Eurostile" pitchFamily="34" charset="0"/>
              </a:rPr>
              <a:t> </a:t>
            </a:r>
          </a:p>
        </p:txBody>
      </p:sp>
      <p:sp>
        <p:nvSpPr>
          <p:cNvPr id="12291" name="AutoShape 3"/>
          <p:cNvSpPr>
            <a:spLocks noChangeArrowheads="1"/>
          </p:cNvSpPr>
          <p:nvPr/>
        </p:nvSpPr>
        <p:spPr bwMode="auto">
          <a:xfrm>
            <a:off x="2233612" y="2491581"/>
            <a:ext cx="2032000" cy="1524000"/>
          </a:xfrm>
          <a:prstGeom prst="rightArrow">
            <a:avLst>
              <a:gd name="adj1" fmla="val 50000"/>
              <a:gd name="adj2" fmla="val 5503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292" name="Text Box 4"/>
          <p:cNvSpPr txBox="1">
            <a:spLocks noChangeArrowheads="1"/>
          </p:cNvSpPr>
          <p:nvPr/>
        </p:nvSpPr>
        <p:spPr bwMode="auto">
          <a:xfrm rot="10800000" flipV="1">
            <a:off x="333375" y="1663700"/>
            <a:ext cx="1609725" cy="1200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Applicant Establishes </a:t>
            </a:r>
            <a:r>
              <a:rPr lang="en-US" b="1"/>
              <a:t>Past Persecution</a:t>
            </a:r>
          </a:p>
        </p:txBody>
      </p:sp>
      <p:sp>
        <p:nvSpPr>
          <p:cNvPr id="12293" name="Rectangle 5"/>
          <p:cNvSpPr>
            <a:spLocks noChangeArrowheads="1"/>
          </p:cNvSpPr>
          <p:nvPr/>
        </p:nvSpPr>
        <p:spPr bwMode="auto">
          <a:xfrm>
            <a:off x="2628106" y="2971799"/>
            <a:ext cx="990600" cy="609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Burden shift </a:t>
            </a:r>
          </a:p>
        </p:txBody>
      </p:sp>
      <p:sp>
        <p:nvSpPr>
          <p:cNvPr id="14342" name="Text Box 6"/>
          <p:cNvSpPr txBox="1">
            <a:spLocks noChangeArrowheads="1"/>
          </p:cNvSpPr>
          <p:nvPr/>
        </p:nvSpPr>
        <p:spPr bwMode="auto">
          <a:xfrm>
            <a:off x="4876800" y="2537618"/>
            <a:ext cx="2514600" cy="1477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t>Government </a:t>
            </a:r>
            <a:r>
              <a:rPr lang="en-US" b="1" dirty="0" smtClean="0"/>
              <a:t>rebuts</a:t>
            </a:r>
            <a:r>
              <a:rPr lang="en-US" dirty="0" smtClean="0"/>
              <a:t>:</a:t>
            </a:r>
            <a:endParaRPr lang="en-US" dirty="0" smtClean="0"/>
          </a:p>
          <a:p>
            <a:pPr marL="342900" indent="-342900" eaLnBrk="1" hangingPunct="1">
              <a:buFontTx/>
              <a:buAutoNum type="alphaUcPeriod"/>
              <a:defRPr/>
            </a:pPr>
            <a:r>
              <a:rPr lang="en-US" dirty="0" smtClean="0"/>
              <a:t>Changed circumstances; </a:t>
            </a:r>
            <a:r>
              <a:rPr lang="en-US" i="1" dirty="0" smtClean="0"/>
              <a:t>or</a:t>
            </a:r>
          </a:p>
          <a:p>
            <a:pPr marL="342900" indent="-342900" eaLnBrk="1" hangingPunct="1">
              <a:buFontTx/>
              <a:buAutoNum type="alphaUcPeriod"/>
              <a:defRPr/>
            </a:pPr>
            <a:r>
              <a:rPr lang="en-US" dirty="0" smtClean="0"/>
              <a:t>Reasonable Relocation</a:t>
            </a:r>
          </a:p>
        </p:txBody>
      </p:sp>
      <p:sp>
        <p:nvSpPr>
          <p:cNvPr id="4" name="Left Arrow 3"/>
          <p:cNvSpPr/>
          <p:nvPr/>
        </p:nvSpPr>
        <p:spPr>
          <a:xfrm>
            <a:off x="4265612" y="4267200"/>
            <a:ext cx="2095500" cy="1360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Burden shift</a:t>
            </a:r>
          </a:p>
        </p:txBody>
      </p:sp>
      <p:sp>
        <p:nvSpPr>
          <p:cNvPr id="5" name="TextBox 4"/>
          <p:cNvSpPr txBox="1"/>
          <p:nvPr/>
        </p:nvSpPr>
        <p:spPr>
          <a:xfrm>
            <a:off x="1981200" y="4506913"/>
            <a:ext cx="2284412" cy="1754188"/>
          </a:xfrm>
          <a:prstGeom prst="rect">
            <a:avLst/>
          </a:prstGeom>
          <a:noFill/>
        </p:spPr>
        <p:txBody>
          <a:bodyPr>
            <a:spAutoFit/>
          </a:bodyPr>
          <a:lstStyle/>
          <a:p>
            <a:pPr>
              <a:defRPr/>
            </a:pPr>
            <a:r>
              <a:rPr lang="en-US" dirty="0"/>
              <a:t>Applicant establishes:</a:t>
            </a:r>
          </a:p>
          <a:p>
            <a:pPr marL="342900" indent="-342900">
              <a:buFontTx/>
              <a:buAutoNum type="alphaUcPeriod"/>
              <a:defRPr/>
            </a:pPr>
            <a:r>
              <a:rPr lang="en-US" dirty="0"/>
              <a:t>Severe past persecution; </a:t>
            </a:r>
            <a:r>
              <a:rPr lang="en-US" i="1" dirty="0"/>
              <a:t>or</a:t>
            </a:r>
          </a:p>
          <a:p>
            <a:pPr marL="342900" indent="-342900">
              <a:buFontTx/>
              <a:buAutoNum type="alphaUcPeriod"/>
              <a:defRPr/>
            </a:pPr>
            <a:r>
              <a:rPr lang="en-US" dirty="0"/>
              <a:t>Other serious harm</a:t>
            </a:r>
          </a:p>
        </p:txBody>
      </p:sp>
    </p:spTree>
    <p:extLst>
      <p:ext uri="{BB962C8B-B14F-4D97-AF65-F5344CB8AC3E}">
        <p14:creationId xmlns:p14="http://schemas.microsoft.com/office/powerpoint/2010/main" val="338336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79388" y="376238"/>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a:latin typeface="Eurostile" pitchFamily="34" charset="0"/>
              </a:rPr>
              <a:t>Future Persecution</a:t>
            </a:r>
            <a:r>
              <a:rPr lang="en-US" sz="5400">
                <a:solidFill>
                  <a:schemeClr val="bg1"/>
                </a:solidFill>
                <a:latin typeface="Eurostile" pitchFamily="34" charset="0"/>
              </a:rPr>
              <a:t> </a:t>
            </a:r>
          </a:p>
        </p:txBody>
      </p:sp>
      <p:sp>
        <p:nvSpPr>
          <p:cNvPr id="13315" name="Rectangle 1"/>
          <p:cNvSpPr>
            <a:spLocks noChangeArrowheads="1"/>
          </p:cNvSpPr>
          <p:nvPr/>
        </p:nvSpPr>
        <p:spPr bwMode="auto">
          <a:xfrm>
            <a:off x="685800" y="31242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rPr>
              <a:t>No Past Persecution</a:t>
            </a:r>
          </a:p>
        </p:txBody>
      </p:sp>
      <p:sp>
        <p:nvSpPr>
          <p:cNvPr id="4" name="Rectangle 3"/>
          <p:cNvSpPr/>
          <p:nvPr/>
        </p:nvSpPr>
        <p:spPr>
          <a:xfrm>
            <a:off x="3124200" y="2922588"/>
            <a:ext cx="1828800" cy="1258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Burden stays with applicant</a:t>
            </a:r>
          </a:p>
        </p:txBody>
      </p:sp>
      <p:sp>
        <p:nvSpPr>
          <p:cNvPr id="5" name="TextBox 4"/>
          <p:cNvSpPr txBox="1"/>
          <p:nvPr/>
        </p:nvSpPr>
        <p:spPr>
          <a:xfrm>
            <a:off x="5562600" y="2260600"/>
            <a:ext cx="3125788" cy="3139321"/>
          </a:xfrm>
          <a:prstGeom prst="rect">
            <a:avLst/>
          </a:prstGeom>
          <a:noFill/>
        </p:spPr>
        <p:txBody>
          <a:bodyPr>
            <a:spAutoFit/>
          </a:bodyPr>
          <a:lstStyle/>
          <a:p>
            <a:pPr>
              <a:defRPr/>
            </a:pPr>
            <a:r>
              <a:rPr lang="en-US" b="1" dirty="0"/>
              <a:t>Well-founded fear:</a:t>
            </a:r>
          </a:p>
          <a:p>
            <a:pPr marL="342900" indent="-342900">
              <a:buFontTx/>
              <a:buAutoNum type="alphaUcPeriod"/>
              <a:defRPr/>
            </a:pPr>
            <a:r>
              <a:rPr lang="en-US" dirty="0"/>
              <a:t>Fear of </a:t>
            </a:r>
            <a:r>
              <a:rPr lang="en-US" dirty="0" smtClean="0"/>
              <a:t>persecution;</a:t>
            </a:r>
            <a:endParaRPr lang="en-US" dirty="0"/>
          </a:p>
          <a:p>
            <a:pPr marL="342900" indent="-342900">
              <a:buFontTx/>
              <a:buAutoNum type="alphaUcPeriod"/>
              <a:defRPr/>
            </a:pPr>
            <a:r>
              <a:rPr lang="en-US" dirty="0"/>
              <a:t>Reasonable possibility of </a:t>
            </a:r>
            <a:r>
              <a:rPr lang="en-US" dirty="0" smtClean="0"/>
              <a:t>persecution:</a:t>
            </a:r>
            <a:endParaRPr lang="en-US" dirty="0"/>
          </a:p>
          <a:p>
            <a:pPr lvl="1">
              <a:defRPr/>
            </a:pPr>
            <a:r>
              <a:rPr lang="en-US" dirty="0" err="1"/>
              <a:t>i</a:t>
            </a:r>
            <a:r>
              <a:rPr lang="en-US" dirty="0"/>
              <a:t>.   Singled out</a:t>
            </a:r>
            <a:r>
              <a:rPr lang="en-US" i="1" dirty="0"/>
              <a:t>, OR</a:t>
            </a:r>
          </a:p>
          <a:p>
            <a:pPr lvl="1">
              <a:defRPr/>
            </a:pPr>
            <a:r>
              <a:rPr lang="en-US" dirty="0"/>
              <a:t>ii.  </a:t>
            </a:r>
            <a:r>
              <a:rPr lang="en-US" dirty="0" smtClean="0"/>
              <a:t>Pattern/practice;</a:t>
            </a:r>
            <a:endParaRPr lang="en-US" dirty="0"/>
          </a:p>
          <a:p>
            <a:pPr marL="342900" indent="-342900">
              <a:buFontTx/>
              <a:buAutoNum type="alphaUcPeriod"/>
              <a:defRPr/>
            </a:pPr>
            <a:r>
              <a:rPr lang="en-US" dirty="0"/>
              <a:t>Unable/willing to return due to fear</a:t>
            </a:r>
            <a:r>
              <a:rPr lang="en-US" i="1" dirty="0"/>
              <a:t>; AND</a:t>
            </a:r>
          </a:p>
          <a:p>
            <a:pPr marL="342900" indent="-342900">
              <a:buFontTx/>
              <a:buAutoNum type="alphaUcPeriod"/>
              <a:defRPr/>
            </a:pPr>
            <a:r>
              <a:rPr lang="en-US" dirty="0"/>
              <a:t>Relocation unreasonable.</a:t>
            </a:r>
          </a:p>
        </p:txBody>
      </p:sp>
    </p:spTree>
    <p:extLst>
      <p:ext uri="{BB962C8B-B14F-4D97-AF65-F5344CB8AC3E}">
        <p14:creationId xmlns:p14="http://schemas.microsoft.com/office/powerpoint/2010/main" val="263848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754873"/>
              </p:ext>
            </p:extLst>
          </p:nvPr>
        </p:nvGraphicFramePr>
        <p:xfrm>
          <a:off x="1524000" y="1397000"/>
          <a:ext cx="61722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smtClean="0"/>
              <a:t>Government Protection</a:t>
            </a:r>
            <a:endParaRPr lang="en-US" dirty="0"/>
          </a:p>
        </p:txBody>
      </p:sp>
      <p:graphicFrame>
        <p:nvGraphicFramePr>
          <p:cNvPr id="13" name="Diagram 12"/>
          <p:cNvGraphicFramePr/>
          <p:nvPr>
            <p:extLst>
              <p:ext uri="{D42A27DB-BD31-4B8C-83A1-F6EECF244321}">
                <p14:modId xmlns:p14="http://schemas.microsoft.com/office/powerpoint/2010/main" val="3856071075"/>
              </p:ext>
            </p:extLst>
          </p:nvPr>
        </p:nvGraphicFramePr>
        <p:xfrm>
          <a:off x="1524000" y="3429000"/>
          <a:ext cx="6172200" cy="187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6267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19472"/>
          </a:xfrm>
        </p:spPr>
        <p:txBody>
          <a:bodyPr>
            <a:normAutofit fontScale="77500" lnSpcReduction="20000"/>
          </a:bodyPr>
          <a:lstStyle/>
          <a:p>
            <a:r>
              <a:rPr lang="en-US" dirty="0" smtClean="0"/>
              <a:t>Mr</a:t>
            </a:r>
            <a:r>
              <a:rPr lang="en-US" dirty="0"/>
              <a:t>. B is a citizen of Jamaica </a:t>
            </a:r>
            <a:r>
              <a:rPr lang="en-US" dirty="0" smtClean="0"/>
              <a:t>seeking </a:t>
            </a:r>
            <a:r>
              <a:rPr lang="en-US" dirty="0"/>
              <a:t>asylum based on his sexual orientation.  </a:t>
            </a:r>
            <a:r>
              <a:rPr lang="en-US" dirty="0" smtClean="0"/>
              <a:t>As a </a:t>
            </a:r>
            <a:r>
              <a:rPr lang="en-US" dirty="0"/>
              <a:t>gay </a:t>
            </a:r>
            <a:r>
              <a:rPr lang="en-US" dirty="0" smtClean="0"/>
              <a:t>man, he </a:t>
            </a:r>
            <a:r>
              <a:rPr lang="en-US" dirty="0"/>
              <a:t>fears that if he returns to Jamaica he will be beaten, imprisoned or killed by the government or members of the </a:t>
            </a:r>
            <a:r>
              <a:rPr lang="en-US" dirty="0" smtClean="0"/>
              <a:t>community.  Mr</a:t>
            </a:r>
            <a:r>
              <a:rPr lang="en-US" dirty="0"/>
              <a:t>. B states that people </a:t>
            </a:r>
            <a:r>
              <a:rPr lang="en-US" dirty="0" smtClean="0"/>
              <a:t>assumed </a:t>
            </a:r>
            <a:r>
              <a:rPr lang="en-US" dirty="0"/>
              <a:t>that he was gay because of the way he walked, talked and dressed.  </a:t>
            </a:r>
            <a:r>
              <a:rPr lang="en-US" dirty="0" smtClean="0"/>
              <a:t>Throughout his life, Mr</a:t>
            </a:r>
            <a:r>
              <a:rPr lang="en-US" dirty="0"/>
              <a:t>. B was </a:t>
            </a:r>
            <a:r>
              <a:rPr lang="en-US" dirty="0" smtClean="0"/>
              <a:t>called </a:t>
            </a:r>
            <a:r>
              <a:rPr lang="en-US" dirty="0"/>
              <a:t>derogatory slurs and was attacked by strangers on the street.  In 2008, he was beaten up at a </a:t>
            </a:r>
            <a:r>
              <a:rPr lang="en-US" dirty="0"/>
              <a:t>B</a:t>
            </a:r>
            <a:r>
              <a:rPr lang="en-US" dirty="0" smtClean="0"/>
              <a:t>oxing Day </a:t>
            </a:r>
            <a:r>
              <a:rPr lang="en-US" dirty="0" smtClean="0"/>
              <a:t>party riot.  </a:t>
            </a:r>
            <a:r>
              <a:rPr lang="en-US" dirty="0"/>
              <a:t>In 2011, a security guard told Mr. B that he wanted to put a bullet in him.  Also in 2011, a man </a:t>
            </a:r>
            <a:r>
              <a:rPr lang="en-US" dirty="0" smtClean="0"/>
              <a:t>threatened </a:t>
            </a:r>
            <a:r>
              <a:rPr lang="en-US" dirty="0"/>
              <a:t>to cut his throat because he was sitting on a park bench.  Mr. B reported these incidents to the police, but limited action was taken.  Mr. B did not inform the police </a:t>
            </a:r>
            <a:r>
              <a:rPr lang="en-US" dirty="0" smtClean="0"/>
              <a:t>he </a:t>
            </a:r>
            <a:r>
              <a:rPr lang="en-US" dirty="0"/>
              <a:t>was targeted because of his sexual orientation.  Homosexuality is highly stigmatized and criminalized in </a:t>
            </a:r>
            <a:r>
              <a:rPr lang="en-US" dirty="0" smtClean="0"/>
              <a:t>Jamaica - scores </a:t>
            </a:r>
            <a:r>
              <a:rPr lang="en-US" dirty="0"/>
              <a:t>of homophobic attacks occur every year.  Popular </a:t>
            </a:r>
            <a:r>
              <a:rPr lang="en-US" dirty="0" smtClean="0"/>
              <a:t>music </a:t>
            </a:r>
            <a:r>
              <a:rPr lang="en-US" dirty="0"/>
              <a:t>lyrics call for homosexuals to be </a:t>
            </a:r>
            <a:r>
              <a:rPr lang="en-US" dirty="0" smtClean="0"/>
              <a:t>killed.</a:t>
            </a:r>
            <a:endParaRPr lang="en-US" dirty="0"/>
          </a:p>
        </p:txBody>
      </p:sp>
      <p:sp>
        <p:nvSpPr>
          <p:cNvPr id="2" name="Title 1"/>
          <p:cNvSpPr>
            <a:spLocks noGrp="1"/>
          </p:cNvSpPr>
          <p:nvPr>
            <p:ph type="title"/>
          </p:nvPr>
        </p:nvSpPr>
        <p:spPr/>
        <p:txBody>
          <a:bodyPr/>
          <a:lstStyle/>
          <a:p>
            <a:r>
              <a:rPr lang="en-US" dirty="0" smtClean="0"/>
              <a:t>Case study: Mr. B from Jamaica</a:t>
            </a:r>
            <a:endParaRPr lang="fr-FR" dirty="0"/>
          </a:p>
        </p:txBody>
      </p:sp>
    </p:spTree>
    <p:extLst>
      <p:ext uri="{BB962C8B-B14F-4D97-AF65-F5344CB8AC3E}">
        <p14:creationId xmlns:p14="http://schemas.microsoft.com/office/powerpoint/2010/main" val="238920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hat information should </a:t>
            </a:r>
            <a:r>
              <a:rPr lang="en-US" dirty="0"/>
              <a:t>I</a:t>
            </a:r>
            <a:r>
              <a:rPr lang="en-US" dirty="0" smtClean="0"/>
              <a:t> </a:t>
            </a:r>
            <a:r>
              <a:rPr lang="en-US" dirty="0" smtClean="0"/>
              <a:t>submit?</a:t>
            </a:r>
            <a:endParaRPr lang="fr-FR" dirty="0"/>
          </a:p>
        </p:txBody>
      </p:sp>
      <p:graphicFrame>
        <p:nvGraphicFramePr>
          <p:cNvPr id="4" name="Diagram 3"/>
          <p:cNvGraphicFramePr/>
          <p:nvPr>
            <p:extLst>
              <p:ext uri="{D42A27DB-BD31-4B8C-83A1-F6EECF244321}">
                <p14:modId xmlns:p14="http://schemas.microsoft.com/office/powerpoint/2010/main" val="3769795586"/>
              </p:ext>
            </p:extLst>
          </p:nvPr>
        </p:nvGraphicFramePr>
        <p:xfrm>
          <a:off x="1143000" y="1447800"/>
          <a:ext cx="6934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714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1FE72F6119C54292A4948876F5C850" ma:contentTypeVersion="16" ma:contentTypeDescription="Create a new document." ma:contentTypeScope="" ma:versionID="5c80ab68ae7953834bf6584917103f85">
  <xsd:schema xmlns:xsd="http://www.w3.org/2001/XMLSchema" xmlns:xs="http://www.w3.org/2001/XMLSchema" xmlns:p="http://schemas.microsoft.com/office/2006/metadata/properties" xmlns:ns2="b0ab9129-b5fc-4ed6-87b5-5ac702184210" xmlns:ns3="bed25f54-c737-4842-840d-8f149c7a5f19" targetNamespace="http://schemas.microsoft.com/office/2006/metadata/properties" ma:root="true" ma:fieldsID="78e9965444fab51286e92d770162645a" ns2:_="" ns3:_="">
    <xsd:import namespace="b0ab9129-b5fc-4ed6-87b5-5ac702184210"/>
    <xsd:import namespace="bed25f54-c737-4842-840d-8f149c7a5f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b9129-b5fc-4ed6-87b5-5ac702184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7b734d-34eb-4ef9-910f-f2033b6cb8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d25f54-c737-4842-840d-8f149c7a5f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4bb8e3-1313-4fb9-8e57-f875e3357760}" ma:internalName="TaxCatchAll" ma:showField="CatchAllData" ma:web="bed25f54-c737-4842-840d-8f149c7a5f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d25f54-c737-4842-840d-8f149c7a5f19" xsi:nil="true"/>
    <lcf76f155ced4ddcb4097134ff3c332f xmlns="b0ab9129-b5fc-4ed6-87b5-5ac7021842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D9E73D-CFAB-4D21-B72F-1B38188DB9CE}"/>
</file>

<file path=customXml/itemProps2.xml><?xml version="1.0" encoding="utf-8"?>
<ds:datastoreItem xmlns:ds="http://schemas.openxmlformats.org/officeDocument/2006/customXml" ds:itemID="{CB543E5C-3788-4BFF-B01E-3871D329E1BC}"/>
</file>

<file path=customXml/itemProps3.xml><?xml version="1.0" encoding="utf-8"?>
<ds:datastoreItem xmlns:ds="http://schemas.openxmlformats.org/officeDocument/2006/customXml" ds:itemID="{B5BDCBE5-BD0A-4CCA-9BB6-E9EC97E9A81B}"/>
</file>

<file path=docProps/app.xml><?xml version="1.0" encoding="utf-8"?>
<Properties xmlns="http://schemas.openxmlformats.org/officeDocument/2006/extended-properties" xmlns:vt="http://schemas.openxmlformats.org/officeDocument/2006/docPropsVTypes">
  <Template>Concourse</Template>
  <TotalTime>4291</TotalTime>
  <Words>4265</Words>
  <Application>Microsoft Office PowerPoint</Application>
  <PresentationFormat>On-screen Show (4:3)</PresentationFormat>
  <Paragraphs>445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 Digging on a Dime Asylum Research for Pro Bono Attorneys</vt:lpstr>
      <vt:lpstr>Why conduct country of origin research?</vt:lpstr>
      <vt:lpstr>PowerPoint Presentation</vt:lpstr>
      <vt:lpstr>PowerPoint Presentation</vt:lpstr>
      <vt:lpstr>PowerPoint Presentation</vt:lpstr>
      <vt:lpstr>PowerPoint Presentation</vt:lpstr>
      <vt:lpstr>Government Protection</vt:lpstr>
      <vt:lpstr>Case study: Mr. B from Jamaica</vt:lpstr>
      <vt:lpstr>What information should I submit?</vt:lpstr>
      <vt:lpstr>Reliable free online resources</vt:lpstr>
      <vt:lpstr>PowerPoint Presentation</vt:lpstr>
      <vt:lpstr>PowerPoint Presentation</vt:lpstr>
      <vt:lpstr>PowerPoint Presentation</vt:lpstr>
      <vt:lpstr>PowerPoint Presentation</vt:lpstr>
      <vt:lpstr>Human Rights Organizations</vt:lpstr>
      <vt:lpstr>PowerPoint Presentation</vt:lpstr>
      <vt:lpstr>PowerPoint Presentation</vt:lpstr>
      <vt:lpstr>PowerPoint Presentation</vt:lpstr>
      <vt:lpstr>PowerPoint Presentation</vt:lpstr>
      <vt:lpstr>PowerPoint Presentation</vt:lpstr>
      <vt:lpstr>PowerPoint Presentation</vt:lpstr>
      <vt:lpstr>Country of origin newspapers</vt:lpstr>
      <vt:lpstr>PowerPoint Presentation</vt:lpstr>
      <vt:lpstr>PowerPoint Presentation</vt:lpstr>
      <vt:lpstr>PowerPoint Presentation</vt:lpstr>
      <vt:lpstr>PowerPoint Presentation</vt:lpstr>
      <vt:lpstr>Translation issues</vt:lpstr>
      <vt:lpstr>PowerPoint Presentation</vt:lpstr>
      <vt:lpstr>Free asylum resources from other countries</vt:lpstr>
      <vt:lpstr>PowerPoint Presentation</vt:lpstr>
      <vt:lpstr>PowerPoint Presentation</vt:lpstr>
      <vt:lpstr>Issue specific research: LGBT</vt:lpstr>
      <vt:lpstr>PowerPoint Presentation</vt:lpstr>
      <vt:lpstr>PowerPoint Presentation</vt:lpstr>
      <vt:lpstr>More issue specific research</vt:lpstr>
      <vt:lpstr>Do types of sources matter?</vt:lpstr>
      <vt:lpstr>Research guides </vt:lpstr>
      <vt:lpstr>Free Caselaw Research</vt:lpstr>
      <vt:lpstr>What research can I submit?</vt:lpstr>
      <vt:lpstr>When and how do I submit my evidence?</vt:lpstr>
      <vt:lpstr>I did not find any COI information!</vt:lpstr>
      <vt:lpstr>Thank You!</vt:lpstr>
    </vt:vector>
  </TitlesOfParts>
  <Company>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Sarah Brenes</cp:lastModifiedBy>
  <cp:revision>165</cp:revision>
  <cp:lastPrinted>2013-07-09T15:26:45Z</cp:lastPrinted>
  <dcterms:created xsi:type="dcterms:W3CDTF">2013-06-13T02:42:03Z</dcterms:created>
  <dcterms:modified xsi:type="dcterms:W3CDTF">2013-07-10T14:30:57Z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0x010100CE1FE72F6119C54292A4948876F5C850</vt:lpwstr>
  </property>
  <property fmtid="{D5CDD505-2E9C-101B-9397-08002B2CF9AE}" pid="3" name="Order">
    <vt:r8>159000</vt:r8>
  </property>
</Properties>
</file>